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6"/>
  </p:notesMasterIdLst>
  <p:sldIdLst>
    <p:sldId id="264" r:id="rId2"/>
    <p:sldId id="265" r:id="rId3"/>
    <p:sldId id="266" r:id="rId4"/>
    <p:sldId id="277" r:id="rId5"/>
    <p:sldId id="268" r:id="rId6"/>
    <p:sldId id="278" r:id="rId7"/>
    <p:sldId id="279" r:id="rId8"/>
    <p:sldId id="284" r:id="rId9"/>
    <p:sldId id="282" r:id="rId10"/>
    <p:sldId id="281" r:id="rId11"/>
    <p:sldId id="314" r:id="rId12"/>
    <p:sldId id="267" r:id="rId13"/>
    <p:sldId id="289" r:id="rId14"/>
    <p:sldId id="309" r:id="rId15"/>
    <p:sldId id="315" r:id="rId16"/>
    <p:sldId id="316" r:id="rId17"/>
    <p:sldId id="317" r:id="rId18"/>
    <p:sldId id="269" r:id="rId19"/>
    <p:sldId id="290" r:id="rId20"/>
    <p:sldId id="292" r:id="rId21"/>
    <p:sldId id="293" r:id="rId22"/>
    <p:sldId id="270" r:id="rId23"/>
    <p:sldId id="299" r:id="rId24"/>
    <p:sldId id="296" r:id="rId25"/>
    <p:sldId id="321" r:id="rId26"/>
    <p:sldId id="294" r:id="rId27"/>
    <p:sldId id="297" r:id="rId28"/>
    <p:sldId id="295" r:id="rId29"/>
    <p:sldId id="298" r:id="rId30"/>
    <p:sldId id="323" r:id="rId31"/>
    <p:sldId id="271" r:id="rId32"/>
    <p:sldId id="300" r:id="rId33"/>
    <p:sldId id="301" r:id="rId34"/>
    <p:sldId id="304" r:id="rId35"/>
    <p:sldId id="305" r:id="rId36"/>
    <p:sldId id="307" r:id="rId37"/>
    <p:sldId id="308" r:id="rId38"/>
    <p:sldId id="306" r:id="rId39"/>
    <p:sldId id="310" r:id="rId40"/>
    <p:sldId id="311" r:id="rId41"/>
    <p:sldId id="322" r:id="rId42"/>
    <p:sldId id="272" r:id="rId43"/>
    <p:sldId id="313" r:id="rId44"/>
    <p:sldId id="320" r:id="rId45"/>
    <p:sldId id="312" r:id="rId46"/>
    <p:sldId id="285" r:id="rId47"/>
    <p:sldId id="286" r:id="rId48"/>
    <p:sldId id="303" r:id="rId49"/>
    <p:sldId id="287" r:id="rId50"/>
    <p:sldId id="288" r:id="rId51"/>
    <p:sldId id="318" r:id="rId52"/>
    <p:sldId id="319" r:id="rId53"/>
    <p:sldId id="273" r:id="rId54"/>
    <p:sldId id="275"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792C"/>
    <a:srgbClr val="756C66"/>
    <a:srgbClr val="D19B23"/>
    <a:srgbClr val="856024"/>
    <a:srgbClr val="E3AE24"/>
    <a:srgbClr val="2674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264F1-FE42-43FE-92EC-11C66B091E58}" v="241" dt="2023-10-11T20:20:40.511"/>
    <p1510:client id="{48968D88-03E0-4833-8177-26D386D5A123}" v="2018" dt="2023-10-12T04:07:45.442"/>
    <p1510:client id="{562C91CA-8B02-4183-9E9D-1D117FE8CF4E}" v="1786" dt="2023-10-12T03:18:46.641"/>
    <p1510:client id="{693B6670-9500-43C4-A360-74DAEF4EF3D4}" v="80" dt="2023-10-12T02:00:22.580"/>
    <p1510:client id="{CC4E7C67-D8C9-4B7C-B032-A1FEB511A1AA}" v="96" dt="2023-10-11T22:15:35.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416" autoAdjust="0"/>
  </p:normalViewPr>
  <p:slideViewPr>
    <p:cSldViewPr snapToGrid="0" snapToObjects="1">
      <p:cViewPr varScale="1">
        <p:scale>
          <a:sx n="75" d="100"/>
          <a:sy n="75" d="100"/>
        </p:scale>
        <p:origin x="1666" y="48"/>
      </p:cViewPr>
      <p:guideLst>
        <p:guide orient="horz" pos="2702"/>
        <p:guide pos="55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10/10/2023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abby</a:t>
            </a:r>
            <a:r>
              <a:rPr lang="en-US" i="1" dirty="0">
                <a:solidFill>
                  <a:srgbClr val="FF0000"/>
                </a:solidFill>
                <a:latin typeface="Arial" panose="020B0604020202020204" pitchFamily="34" charset="0"/>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1" dirty="0">
                <a:solidFill>
                  <a:srgbClr val="FF0000"/>
                </a:solidFill>
                <a:latin typeface="Arial" panose="020B0604020202020204" pitchFamily="34" charset="0"/>
                <a:cs typeface="Arial" panose="020B0604020202020204" pitchFamily="34" charset="0"/>
              </a:rPr>
              <a:t>	</a:t>
            </a:r>
            <a:r>
              <a:rPr lang="en-US" i="1">
                <a:solidFill>
                  <a:srgbClr val="FF0000"/>
                </a:solidFill>
                <a:latin typeface="Arial" panose="020B0604020202020204" pitchFamily="34" charset="0"/>
                <a:cs typeface="Arial" panose="020B0604020202020204" pitchFamily="34" charset="0"/>
              </a:rPr>
              <a:t>- </a:t>
            </a:r>
            <a:endParaRPr lang="en-US" dirty="0">
              <a:solidFill>
                <a:srgbClr val="FF0000"/>
              </a:solidFill>
            </a:endParaRPr>
          </a:p>
          <a:p>
            <a:r>
              <a:rPr lang="en-US" dirty="0"/>
              <a:t>		</a:t>
            </a:r>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does the right application, availability, convenience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Choose the major (electrical) components being utilized by your design. For each component, provide a brief description of what it is, relevant specifications, and what it will do. Examples of major components include the microcontroller, motors, wireless interfaces, power converters and regulators. Examples of relevant specifications include operating speed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number of I/O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stall current (motors), operating voltage, and expected current consumption</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377713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does the right application, availability, convenience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Choose the major (electrical) components being utilized by your design. For each component, provide a brief description of what it is, relevant specifications, and what it will do. Examples of major components include the microcontroller, motors, wireless interfaces, power converters and regulators. Examples of relevant specifications include operating speed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number of I/O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stall current (motors), operating voltage, and expected current consumption</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220969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a:t>
            </a:r>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1052823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Pcb</a:t>
            </a:r>
            <a:r>
              <a:rPr lang="en-US" sz="1200" i="1" dirty="0">
                <a:solidFill>
                  <a:srgbClr val="FF0000"/>
                </a:solidFill>
                <a:latin typeface="Arial" panose="020B0604020202020204" pitchFamily="34" charset="0"/>
                <a:cs typeface="Arial" panose="020B0604020202020204" pitchFamily="34" charset="0"/>
              </a:rPr>
              <a:t> is 2.5 in x 2.35 in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Mounting holes r .116 in from each corner</a:t>
            </a: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31833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Pcb</a:t>
            </a:r>
            <a:r>
              <a:rPr lang="en-US" sz="1200" i="1" dirty="0">
                <a:solidFill>
                  <a:srgbClr val="FF0000"/>
                </a:solidFill>
                <a:latin typeface="Arial" panose="020B0604020202020204" pitchFamily="34" charset="0"/>
                <a:cs typeface="Arial" panose="020B0604020202020204" pitchFamily="34" charset="0"/>
              </a:rPr>
              <a:t> is 2.5 in x 2.35 in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Mounting holes r .116 in from each corner</a:t>
            </a: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1025231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Pcb</a:t>
            </a:r>
            <a:r>
              <a:rPr lang="en-US" sz="1200" i="1" dirty="0">
                <a:solidFill>
                  <a:srgbClr val="FF0000"/>
                </a:solidFill>
                <a:latin typeface="Arial" panose="020B0604020202020204" pitchFamily="34" charset="0"/>
                <a:cs typeface="Arial" panose="020B0604020202020204" pitchFamily="34" charset="0"/>
              </a:rPr>
              <a:t> is 2.5 in x 2.35 in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Mounting holes r .116 in from each corner</a:t>
            </a: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15</a:t>
            </a:fld>
            <a:endParaRPr lang="en-US"/>
          </a:p>
        </p:txBody>
      </p:sp>
    </p:spTree>
    <p:extLst>
      <p:ext uri="{BB962C8B-B14F-4D97-AF65-F5344CB8AC3E}">
        <p14:creationId xmlns:p14="http://schemas.microsoft.com/office/powerpoint/2010/main" val="2024838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Pcb</a:t>
            </a:r>
            <a:r>
              <a:rPr lang="en-US" sz="1200" i="1" dirty="0">
                <a:solidFill>
                  <a:srgbClr val="FF0000"/>
                </a:solidFill>
                <a:latin typeface="Arial" panose="020B0604020202020204" pitchFamily="34" charset="0"/>
                <a:cs typeface="Arial" panose="020B0604020202020204" pitchFamily="34" charset="0"/>
              </a:rPr>
              <a:t> is 2.5 in x 2.35 in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Mounting holes r .116 in from each corner</a:t>
            </a: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16</a:t>
            </a:fld>
            <a:endParaRPr lang="en-US"/>
          </a:p>
        </p:txBody>
      </p:sp>
    </p:spTree>
    <p:extLst>
      <p:ext uri="{BB962C8B-B14F-4D97-AF65-F5344CB8AC3E}">
        <p14:creationId xmlns:p14="http://schemas.microsoft.com/office/powerpoint/2010/main" val="2525025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Pcb</a:t>
            </a:r>
            <a:r>
              <a:rPr lang="en-US" sz="1200" i="1" dirty="0">
                <a:solidFill>
                  <a:srgbClr val="FF0000"/>
                </a:solidFill>
                <a:latin typeface="Arial" panose="020B0604020202020204" pitchFamily="34" charset="0"/>
                <a:cs typeface="Arial" panose="020B0604020202020204" pitchFamily="34" charset="0"/>
              </a:rPr>
              <a:t> is 2.5 in x 2.35 in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Mounting holes r .116 in from each corner</a:t>
            </a: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17</a:t>
            </a:fld>
            <a:endParaRPr lang="en-US"/>
          </a:p>
        </p:txBody>
      </p:sp>
    </p:spTree>
    <p:extLst>
      <p:ext uri="{BB962C8B-B14F-4D97-AF65-F5344CB8AC3E}">
        <p14:creationId xmlns:p14="http://schemas.microsoft.com/office/powerpoint/2010/main" val="1909412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John</a:t>
            </a:r>
            <a:br>
              <a:rPr lang="en-US" dirty="0"/>
            </a:br>
            <a:r>
              <a:rPr lang="en-US" sz="1200" i="1" dirty="0">
                <a:solidFill>
                  <a:srgbClr val="FF0000"/>
                </a:solidFill>
                <a:latin typeface="Arial" panose="020B0604020202020204" pitchFamily="34" charset="0"/>
                <a:cs typeface="Arial" panose="020B0604020202020204" pitchFamily="34" charset="0"/>
              </a:rPr>
              <a:t>Include one or more images of your packaging design here. Include relevant dimensions and how you are planning to manufacture your product packaging.</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18</a:t>
            </a:fld>
            <a:endParaRPr lang="en-US"/>
          </a:p>
        </p:txBody>
      </p:sp>
    </p:spTree>
    <p:extLst>
      <p:ext uri="{BB962C8B-B14F-4D97-AF65-F5344CB8AC3E}">
        <p14:creationId xmlns:p14="http://schemas.microsoft.com/office/powerpoint/2010/main" val="2073569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a:t>
            </a:r>
          </a:p>
        </p:txBody>
      </p:sp>
      <p:sp>
        <p:nvSpPr>
          <p:cNvPr id="4" name="Slide Number Placeholder 3"/>
          <p:cNvSpPr>
            <a:spLocks noGrp="1"/>
          </p:cNvSpPr>
          <p:nvPr>
            <p:ph type="sldNum" sz="quarter" idx="5"/>
          </p:nvPr>
        </p:nvSpPr>
        <p:spPr/>
        <p:txBody>
          <a:bodyPr/>
          <a:lstStyle/>
          <a:p>
            <a:fld id="{3C696C59-4C62-F748-9189-0658811B1DC6}" type="slidenum">
              <a:rPr lang="en-US" smtClean="0"/>
              <a:t>19</a:t>
            </a:fld>
            <a:endParaRPr lang="en-US"/>
          </a:p>
        </p:txBody>
      </p:sp>
    </p:spTree>
    <p:extLst>
      <p:ext uri="{BB962C8B-B14F-4D97-AF65-F5344CB8AC3E}">
        <p14:creationId xmlns:p14="http://schemas.microsoft.com/office/powerpoint/2010/main" val="89032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abby</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2010256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a:t>
            </a:r>
          </a:p>
        </p:txBody>
      </p:sp>
      <p:sp>
        <p:nvSpPr>
          <p:cNvPr id="4" name="Slide Number Placeholder 3"/>
          <p:cNvSpPr>
            <a:spLocks noGrp="1"/>
          </p:cNvSpPr>
          <p:nvPr>
            <p:ph type="sldNum" sz="quarter" idx="5"/>
          </p:nvPr>
        </p:nvSpPr>
        <p:spPr/>
        <p:txBody>
          <a:bodyPr/>
          <a:lstStyle/>
          <a:p>
            <a:fld id="{3C696C59-4C62-F748-9189-0658811B1DC6}" type="slidenum">
              <a:rPr lang="en-US" smtClean="0"/>
              <a:t>20</a:t>
            </a:fld>
            <a:endParaRPr lang="en-US"/>
          </a:p>
        </p:txBody>
      </p:sp>
    </p:spTree>
    <p:extLst>
      <p:ext uri="{BB962C8B-B14F-4D97-AF65-F5344CB8AC3E}">
        <p14:creationId xmlns:p14="http://schemas.microsoft.com/office/powerpoint/2010/main" val="4195868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a:t>
            </a:r>
          </a:p>
        </p:txBody>
      </p:sp>
      <p:sp>
        <p:nvSpPr>
          <p:cNvPr id="4" name="Slide Number Placeholder 3"/>
          <p:cNvSpPr>
            <a:spLocks noGrp="1"/>
          </p:cNvSpPr>
          <p:nvPr>
            <p:ph type="sldNum" sz="quarter" idx="5"/>
          </p:nvPr>
        </p:nvSpPr>
        <p:spPr/>
        <p:txBody>
          <a:bodyPr/>
          <a:lstStyle/>
          <a:p>
            <a:fld id="{3C696C59-4C62-F748-9189-0658811B1DC6}" type="slidenum">
              <a:rPr lang="en-US" smtClean="0"/>
              <a:t>21</a:t>
            </a:fld>
            <a:endParaRPr lang="en-US"/>
          </a:p>
        </p:txBody>
      </p:sp>
    </p:spTree>
    <p:extLst>
      <p:ext uri="{BB962C8B-B14F-4D97-AF65-F5344CB8AC3E}">
        <p14:creationId xmlns:p14="http://schemas.microsoft.com/office/powerpoint/2010/main" val="2123570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22</a:t>
            </a:fld>
            <a:endParaRPr lang="en-US"/>
          </a:p>
        </p:txBody>
      </p:sp>
    </p:spTree>
    <p:extLst>
      <p:ext uri="{BB962C8B-B14F-4D97-AF65-F5344CB8AC3E}">
        <p14:creationId xmlns:p14="http://schemas.microsoft.com/office/powerpoint/2010/main" val="2141809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23</a:t>
            </a:fld>
            <a:endParaRPr lang="en-US"/>
          </a:p>
        </p:txBody>
      </p:sp>
    </p:spTree>
    <p:extLst>
      <p:ext uri="{BB962C8B-B14F-4D97-AF65-F5344CB8AC3E}">
        <p14:creationId xmlns:p14="http://schemas.microsoft.com/office/powerpoint/2010/main" val="2241972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24</a:t>
            </a:fld>
            <a:endParaRPr lang="en-US"/>
          </a:p>
        </p:txBody>
      </p:sp>
    </p:spTree>
    <p:extLst>
      <p:ext uri="{BB962C8B-B14F-4D97-AF65-F5344CB8AC3E}">
        <p14:creationId xmlns:p14="http://schemas.microsoft.com/office/powerpoint/2010/main" val="3776865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25</a:t>
            </a:fld>
            <a:endParaRPr lang="en-US"/>
          </a:p>
        </p:txBody>
      </p:sp>
    </p:spTree>
    <p:extLst>
      <p:ext uri="{BB962C8B-B14F-4D97-AF65-F5344CB8AC3E}">
        <p14:creationId xmlns:p14="http://schemas.microsoft.com/office/powerpoint/2010/main" val="774507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26</a:t>
            </a:fld>
            <a:endParaRPr lang="en-US"/>
          </a:p>
        </p:txBody>
      </p:sp>
    </p:spTree>
    <p:extLst>
      <p:ext uri="{BB962C8B-B14F-4D97-AF65-F5344CB8AC3E}">
        <p14:creationId xmlns:p14="http://schemas.microsoft.com/office/powerpoint/2010/main" val="3473512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27</a:t>
            </a:fld>
            <a:endParaRPr lang="en-US"/>
          </a:p>
        </p:txBody>
      </p:sp>
    </p:spTree>
    <p:extLst>
      <p:ext uri="{BB962C8B-B14F-4D97-AF65-F5344CB8AC3E}">
        <p14:creationId xmlns:p14="http://schemas.microsoft.com/office/powerpoint/2010/main" val="3127088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john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28</a:t>
            </a:fld>
            <a:endParaRPr lang="en-US"/>
          </a:p>
        </p:txBody>
      </p:sp>
    </p:spTree>
    <p:extLst>
      <p:ext uri="{BB962C8B-B14F-4D97-AF65-F5344CB8AC3E}">
        <p14:creationId xmlns:p14="http://schemas.microsoft.com/office/powerpoint/2010/main" val="1710673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john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29</a:t>
            </a:fld>
            <a:endParaRPr lang="en-US"/>
          </a:p>
        </p:txBody>
      </p:sp>
    </p:spTree>
    <p:extLst>
      <p:ext uri="{BB962C8B-B14F-4D97-AF65-F5344CB8AC3E}">
        <p14:creationId xmlns:p14="http://schemas.microsoft.com/office/powerpoint/2010/main" val="3351442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a:t>-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In this section provide a concise description of your project (you should start with your Project Description from your team website and then elaborate). What is it? What will it do? What differentiates it from similar projects and prior art? Include a relevant picture of your project or “artist rendering” of the completed project.</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a:t>
            </a:fld>
            <a:endParaRPr lang="en-US"/>
          </a:p>
        </p:txBody>
      </p:sp>
    </p:spTree>
    <p:extLst>
      <p:ext uri="{BB962C8B-B14F-4D97-AF65-F5344CB8AC3E}">
        <p14:creationId xmlns:p14="http://schemas.microsoft.com/office/powerpoint/2010/main" val="811672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john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30</a:t>
            </a:fld>
            <a:endParaRPr lang="en-US"/>
          </a:p>
        </p:txBody>
      </p:sp>
    </p:spTree>
    <p:extLst>
      <p:ext uri="{BB962C8B-B14F-4D97-AF65-F5344CB8AC3E}">
        <p14:creationId xmlns:p14="http://schemas.microsoft.com/office/powerpoint/2010/main" val="3717462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31</a:t>
            </a:fld>
            <a:endParaRPr lang="en-US"/>
          </a:p>
        </p:txBody>
      </p:sp>
    </p:spTree>
    <p:extLst>
      <p:ext uri="{BB962C8B-B14F-4D97-AF65-F5344CB8AC3E}">
        <p14:creationId xmlns:p14="http://schemas.microsoft.com/office/powerpoint/2010/main" val="742786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32</a:t>
            </a:fld>
            <a:endParaRPr lang="en-US"/>
          </a:p>
        </p:txBody>
      </p:sp>
    </p:spTree>
    <p:extLst>
      <p:ext uri="{BB962C8B-B14F-4D97-AF65-F5344CB8AC3E}">
        <p14:creationId xmlns:p14="http://schemas.microsoft.com/office/powerpoint/2010/main" val="4276252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33</a:t>
            </a:fld>
            <a:endParaRPr lang="en-US"/>
          </a:p>
        </p:txBody>
      </p:sp>
    </p:spTree>
    <p:extLst>
      <p:ext uri="{BB962C8B-B14F-4D97-AF65-F5344CB8AC3E}">
        <p14:creationId xmlns:p14="http://schemas.microsoft.com/office/powerpoint/2010/main" val="2042246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34</a:t>
            </a:fld>
            <a:endParaRPr lang="en-US"/>
          </a:p>
        </p:txBody>
      </p:sp>
    </p:spTree>
    <p:extLst>
      <p:ext uri="{BB962C8B-B14F-4D97-AF65-F5344CB8AC3E}">
        <p14:creationId xmlns:p14="http://schemas.microsoft.com/office/powerpoint/2010/main" val="160371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35</a:t>
            </a:fld>
            <a:endParaRPr lang="en-US"/>
          </a:p>
        </p:txBody>
      </p:sp>
    </p:spTree>
    <p:extLst>
      <p:ext uri="{BB962C8B-B14F-4D97-AF65-F5344CB8AC3E}">
        <p14:creationId xmlns:p14="http://schemas.microsoft.com/office/powerpoint/2010/main" val="3025116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36</a:t>
            </a:fld>
            <a:endParaRPr lang="en-US"/>
          </a:p>
        </p:txBody>
      </p:sp>
    </p:spTree>
    <p:extLst>
      <p:ext uri="{BB962C8B-B14F-4D97-AF65-F5344CB8AC3E}">
        <p14:creationId xmlns:p14="http://schemas.microsoft.com/office/powerpoint/2010/main" val="435149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37</a:t>
            </a:fld>
            <a:endParaRPr lang="en-US"/>
          </a:p>
        </p:txBody>
      </p:sp>
    </p:spTree>
    <p:extLst>
      <p:ext uri="{BB962C8B-B14F-4D97-AF65-F5344CB8AC3E}">
        <p14:creationId xmlns:p14="http://schemas.microsoft.com/office/powerpoint/2010/main" val="1668240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38</a:t>
            </a:fld>
            <a:endParaRPr lang="en-US"/>
          </a:p>
        </p:txBody>
      </p:sp>
    </p:spTree>
    <p:extLst>
      <p:ext uri="{BB962C8B-B14F-4D97-AF65-F5344CB8AC3E}">
        <p14:creationId xmlns:p14="http://schemas.microsoft.com/office/powerpoint/2010/main" val="2300817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39</a:t>
            </a:fld>
            <a:endParaRPr lang="en-US"/>
          </a:p>
        </p:txBody>
      </p:sp>
    </p:spTree>
    <p:extLst>
      <p:ext uri="{BB962C8B-B14F-4D97-AF65-F5344CB8AC3E}">
        <p14:creationId xmlns:p14="http://schemas.microsoft.com/office/powerpoint/2010/main" val="12283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summarize PSDRs</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2237452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40</a:t>
            </a:fld>
            <a:endParaRPr lang="en-US"/>
          </a:p>
        </p:txBody>
      </p:sp>
    </p:spTree>
    <p:extLst>
      <p:ext uri="{BB962C8B-B14F-4D97-AF65-F5344CB8AC3E}">
        <p14:creationId xmlns:p14="http://schemas.microsoft.com/office/powerpoint/2010/main" val="969225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41</a:t>
            </a:fld>
            <a:endParaRPr lang="en-US"/>
          </a:p>
        </p:txBody>
      </p:sp>
    </p:spTree>
    <p:extLst>
      <p:ext uri="{BB962C8B-B14F-4D97-AF65-F5344CB8AC3E}">
        <p14:creationId xmlns:p14="http://schemas.microsoft.com/office/powerpoint/2010/main" val="2858259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Describe your team’s prototyping progress here. For each of your project’s major components, what has been tested? What is known to work? What still needs to be tested, and what still needs to be proven to work?</a:t>
            </a:r>
            <a:endParaRPr lang="en-US" sz="1200" i="1" u="sng"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42</a:t>
            </a:fld>
            <a:endParaRPr lang="en-US"/>
          </a:p>
        </p:txBody>
      </p:sp>
    </p:spTree>
    <p:extLst>
      <p:ext uri="{BB962C8B-B14F-4D97-AF65-F5344CB8AC3E}">
        <p14:creationId xmlns:p14="http://schemas.microsoft.com/office/powerpoint/2010/main" val="1317728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Describe your team’s prototyping progress here. For each of your project’s major components, what has been tested? What is known to work? What still needs to be tested, and what still needs to be proven to work?</a:t>
            </a:r>
            <a:endParaRPr lang="en-US" sz="1200" i="1" u="sng"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43</a:t>
            </a:fld>
            <a:endParaRPr lang="en-US"/>
          </a:p>
        </p:txBody>
      </p:sp>
    </p:spTree>
    <p:extLst>
      <p:ext uri="{BB962C8B-B14F-4D97-AF65-F5344CB8AC3E}">
        <p14:creationId xmlns:p14="http://schemas.microsoft.com/office/powerpoint/2010/main" val="1954251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Describe your team’s prototyping progress here. For each of your project’s major components, what has been tested? What is known to work? What still needs to be tested, and what still needs to be proven to work?</a:t>
            </a:r>
            <a:endParaRPr lang="en-US" sz="1200" i="1" u="sng"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44</a:t>
            </a:fld>
            <a:endParaRPr lang="en-US"/>
          </a:p>
        </p:txBody>
      </p:sp>
    </p:spTree>
    <p:extLst>
      <p:ext uri="{BB962C8B-B14F-4D97-AF65-F5344CB8AC3E}">
        <p14:creationId xmlns:p14="http://schemas.microsoft.com/office/powerpoint/2010/main" val="2342917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Describe your team’s prototyping progress here. For each of your project’s major components, what has been tested? What is known to work? What still needs to be tested, and what still needs to be proven to work?</a:t>
            </a:r>
            <a:endParaRPr lang="en-US" sz="1200" i="1" u="sng"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45</a:t>
            </a:fld>
            <a:endParaRPr lang="en-US"/>
          </a:p>
        </p:txBody>
      </p:sp>
    </p:spTree>
    <p:extLst>
      <p:ext uri="{BB962C8B-B14F-4D97-AF65-F5344CB8AC3E}">
        <p14:creationId xmlns:p14="http://schemas.microsoft.com/office/powerpoint/2010/main" val="1450981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abby</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46</a:t>
            </a:fld>
            <a:endParaRPr lang="en-US"/>
          </a:p>
        </p:txBody>
      </p:sp>
    </p:spTree>
    <p:extLst>
      <p:ext uri="{BB962C8B-B14F-4D97-AF65-F5344CB8AC3E}">
        <p14:creationId xmlns:p14="http://schemas.microsoft.com/office/powerpoint/2010/main" val="117856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Describe your team’s prototyping progress here. For each of your project’s major components, what has been tested? What is known to work? What still needs to be tested, and what still needs to be proven to work?</a:t>
            </a:r>
            <a:endParaRPr lang="en-US" sz="1200" i="1" u="sng"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47</a:t>
            </a:fld>
            <a:endParaRPr lang="en-US"/>
          </a:p>
        </p:txBody>
      </p:sp>
    </p:spTree>
    <p:extLst>
      <p:ext uri="{BB962C8B-B14F-4D97-AF65-F5344CB8AC3E}">
        <p14:creationId xmlns:p14="http://schemas.microsoft.com/office/powerpoint/2010/main" val="808479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48</a:t>
            </a:fld>
            <a:endParaRPr lang="en-US"/>
          </a:p>
        </p:txBody>
      </p:sp>
    </p:spTree>
    <p:extLst>
      <p:ext uri="{BB962C8B-B14F-4D97-AF65-F5344CB8AC3E}">
        <p14:creationId xmlns:p14="http://schemas.microsoft.com/office/powerpoint/2010/main" val="30536000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joey</a:t>
            </a:r>
          </a:p>
        </p:txBody>
      </p:sp>
      <p:sp>
        <p:nvSpPr>
          <p:cNvPr id="4" name="Slide Number Placeholder 3"/>
          <p:cNvSpPr>
            <a:spLocks noGrp="1"/>
          </p:cNvSpPr>
          <p:nvPr>
            <p:ph type="sldNum" sz="quarter" idx="10"/>
          </p:nvPr>
        </p:nvSpPr>
        <p:spPr/>
        <p:txBody>
          <a:bodyPr/>
          <a:lstStyle/>
          <a:p>
            <a:fld id="{3C696C59-4C62-F748-9189-0658811B1DC6}" type="slidenum">
              <a:rPr lang="en-US" smtClean="0"/>
              <a:t>49</a:t>
            </a:fld>
            <a:endParaRPr lang="en-US"/>
          </a:p>
        </p:txBody>
      </p:sp>
    </p:spTree>
    <p:extLst>
      <p:ext uri="{BB962C8B-B14F-4D97-AF65-F5344CB8AC3E}">
        <p14:creationId xmlns:p14="http://schemas.microsoft.com/office/powerpoint/2010/main" val="250722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esp32 was considered for </a:t>
            </a:r>
            <a:r>
              <a:rPr lang="en-US" dirty="0" err="1"/>
              <a:t>wifi</a:t>
            </a:r>
            <a:r>
              <a:rPr lang="en-US" dirty="0"/>
              <a:t>, ruled out once we decided </a:t>
            </a:r>
            <a:r>
              <a:rPr lang="en-US" dirty="0" err="1"/>
              <a:t>uart</a:t>
            </a:r>
            <a:endParaRPr lang="en-US" dirty="0"/>
          </a:p>
          <a:p>
            <a:r>
              <a:rPr lang="en-US" dirty="0"/>
              <a:t>- teensy is costly, </a:t>
            </a:r>
            <a:r>
              <a:rPr lang="en-US" dirty="0" err="1"/>
              <a:t>stm</a:t>
            </a:r>
            <a:r>
              <a:rPr lang="en-US" dirty="0"/>
              <a:t> is $5</a:t>
            </a:r>
          </a:p>
          <a:p>
            <a:r>
              <a:rPr lang="en-US" dirty="0"/>
              <a:t>- </a:t>
            </a:r>
            <a:r>
              <a:rPr lang="en-US" dirty="0" err="1"/>
              <a:t>stm</a:t>
            </a:r>
            <a:r>
              <a:rPr lang="en-US" dirty="0"/>
              <a:t> has more </a:t>
            </a:r>
            <a:r>
              <a:rPr lang="en-US" dirty="0" err="1"/>
              <a:t>uart</a:t>
            </a:r>
            <a:r>
              <a:rPr lang="en-US" dirty="0"/>
              <a:t> and </a:t>
            </a:r>
            <a:r>
              <a:rPr lang="en-US" dirty="0" err="1"/>
              <a:t>spi</a:t>
            </a:r>
            <a:r>
              <a:rPr lang="en-US" dirty="0"/>
              <a:t> channels than teensy</a:t>
            </a:r>
          </a:p>
        </p:txBody>
      </p:sp>
      <p:sp>
        <p:nvSpPr>
          <p:cNvPr id="4" name="Slide Number Placeholder 3"/>
          <p:cNvSpPr>
            <a:spLocks noGrp="1"/>
          </p:cNvSpPr>
          <p:nvPr>
            <p:ph type="sldNum" sz="quarter" idx="5"/>
          </p:nvPr>
        </p:nvSpPr>
        <p:spPr/>
        <p:txBody>
          <a:bodyPr/>
          <a:lstStyle/>
          <a:p>
            <a:fld id="{3C696C59-4C62-F748-9189-0658811B1DC6}" type="slidenum">
              <a:rPr lang="en-US" smtClean="0"/>
              <a:t>5</a:t>
            </a:fld>
            <a:endParaRPr lang="en-US"/>
          </a:p>
        </p:txBody>
      </p:sp>
    </p:spTree>
    <p:extLst>
      <p:ext uri="{BB962C8B-B14F-4D97-AF65-F5344CB8AC3E}">
        <p14:creationId xmlns:p14="http://schemas.microsoft.com/office/powerpoint/2010/main" val="30990083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joey</a:t>
            </a:r>
          </a:p>
        </p:txBody>
      </p:sp>
      <p:sp>
        <p:nvSpPr>
          <p:cNvPr id="4" name="Slide Number Placeholder 3"/>
          <p:cNvSpPr>
            <a:spLocks noGrp="1"/>
          </p:cNvSpPr>
          <p:nvPr>
            <p:ph type="sldNum" sz="quarter" idx="10"/>
          </p:nvPr>
        </p:nvSpPr>
        <p:spPr/>
        <p:txBody>
          <a:bodyPr/>
          <a:lstStyle/>
          <a:p>
            <a:fld id="{3C696C59-4C62-F748-9189-0658811B1DC6}" type="slidenum">
              <a:rPr lang="en-US" smtClean="0"/>
              <a:t>50</a:t>
            </a:fld>
            <a:endParaRPr lang="en-US"/>
          </a:p>
        </p:txBody>
      </p:sp>
    </p:spTree>
    <p:extLst>
      <p:ext uri="{BB962C8B-B14F-4D97-AF65-F5344CB8AC3E}">
        <p14:creationId xmlns:p14="http://schemas.microsoft.com/office/powerpoint/2010/main" val="2162598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joey</a:t>
            </a:r>
          </a:p>
        </p:txBody>
      </p:sp>
      <p:sp>
        <p:nvSpPr>
          <p:cNvPr id="4" name="Slide Number Placeholder 3"/>
          <p:cNvSpPr>
            <a:spLocks noGrp="1"/>
          </p:cNvSpPr>
          <p:nvPr>
            <p:ph type="sldNum" sz="quarter" idx="10"/>
          </p:nvPr>
        </p:nvSpPr>
        <p:spPr/>
        <p:txBody>
          <a:bodyPr/>
          <a:lstStyle/>
          <a:p>
            <a:fld id="{3C696C59-4C62-F748-9189-0658811B1DC6}" type="slidenum">
              <a:rPr lang="en-US" smtClean="0"/>
              <a:t>51</a:t>
            </a:fld>
            <a:endParaRPr lang="en-US"/>
          </a:p>
        </p:txBody>
      </p:sp>
    </p:spTree>
    <p:extLst>
      <p:ext uri="{BB962C8B-B14F-4D97-AF65-F5344CB8AC3E}">
        <p14:creationId xmlns:p14="http://schemas.microsoft.com/office/powerpoint/2010/main" val="3614053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joey</a:t>
            </a:r>
          </a:p>
        </p:txBody>
      </p:sp>
      <p:sp>
        <p:nvSpPr>
          <p:cNvPr id="4" name="Slide Number Placeholder 3"/>
          <p:cNvSpPr>
            <a:spLocks noGrp="1"/>
          </p:cNvSpPr>
          <p:nvPr>
            <p:ph type="sldNum" sz="quarter" idx="10"/>
          </p:nvPr>
        </p:nvSpPr>
        <p:spPr/>
        <p:txBody>
          <a:bodyPr/>
          <a:lstStyle/>
          <a:p>
            <a:fld id="{3C696C59-4C62-F748-9189-0658811B1DC6}" type="slidenum">
              <a:rPr lang="en-US" smtClean="0"/>
              <a:t>52</a:t>
            </a:fld>
            <a:endParaRPr lang="en-US"/>
          </a:p>
        </p:txBody>
      </p:sp>
    </p:spTree>
    <p:extLst>
      <p:ext uri="{BB962C8B-B14F-4D97-AF65-F5344CB8AC3E}">
        <p14:creationId xmlns:p14="http://schemas.microsoft.com/office/powerpoint/2010/main" val="13928071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joey</a:t>
            </a:r>
          </a:p>
        </p:txBody>
      </p:sp>
      <p:sp>
        <p:nvSpPr>
          <p:cNvPr id="4" name="Slide Number Placeholder 3"/>
          <p:cNvSpPr>
            <a:spLocks noGrp="1"/>
          </p:cNvSpPr>
          <p:nvPr>
            <p:ph type="sldNum" sz="quarter" idx="5"/>
          </p:nvPr>
        </p:nvSpPr>
        <p:spPr/>
        <p:txBody>
          <a:bodyPr/>
          <a:lstStyle/>
          <a:p>
            <a:fld id="{3C696C59-4C62-F748-9189-0658811B1DC6}" type="slidenum">
              <a:rPr lang="en-US" smtClean="0"/>
              <a:t>53</a:t>
            </a:fld>
            <a:endParaRPr lang="en-US"/>
          </a:p>
        </p:txBody>
      </p:sp>
    </p:spTree>
    <p:extLst>
      <p:ext uri="{BB962C8B-B14F-4D97-AF65-F5344CB8AC3E}">
        <p14:creationId xmlns:p14="http://schemas.microsoft.com/office/powerpoint/2010/main" val="13966645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54</a:t>
            </a:fld>
            <a:endParaRPr lang="en-US"/>
          </a:p>
        </p:txBody>
      </p:sp>
    </p:spTree>
    <p:extLst>
      <p:ext uri="{BB962C8B-B14F-4D97-AF65-F5344CB8AC3E}">
        <p14:creationId xmlns:p14="http://schemas.microsoft.com/office/powerpoint/2010/main" val="1084142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a:t>
            </a:r>
            <a:r>
              <a:rPr lang="en-US" dirty="0" err="1"/>
              <a:t>OptiTrack</a:t>
            </a:r>
            <a:r>
              <a:rPr lang="en-US" dirty="0"/>
              <a:t> was too expensive</a:t>
            </a:r>
          </a:p>
          <a:p>
            <a:r>
              <a:rPr lang="en-US" dirty="0"/>
              <a:t>- Pi had too high of a latency </a:t>
            </a:r>
          </a:p>
          <a:p>
            <a:r>
              <a:rPr lang="en-US" dirty="0"/>
              <a:t>- ELP was good middle ground</a:t>
            </a:r>
          </a:p>
          <a:p>
            <a:r>
              <a:rPr lang="en-US" dirty="0"/>
              <a:t>- global shutter good for capturing moving objects </a:t>
            </a:r>
          </a:p>
          <a:p>
            <a:r>
              <a:rPr lang="en-US" dirty="0"/>
              <a:t>	- freeze frame pics w </a:t>
            </a:r>
            <a:r>
              <a:rPr lang="en-US" dirty="0" err="1"/>
              <a:t>lil</a:t>
            </a:r>
            <a:r>
              <a:rPr lang="en-US" dirty="0"/>
              <a:t> / no blur</a:t>
            </a: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1539214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stepper motor allows high accuracy, little speed/power sacrificed</a:t>
            </a:r>
          </a:p>
          <a:p>
            <a:r>
              <a:rPr lang="en-US" dirty="0"/>
              <a:t>	- NEMA provides ample torque at good price</a:t>
            </a:r>
          </a:p>
          <a:p>
            <a:r>
              <a:rPr lang="en-US" dirty="0"/>
              <a:t>- DC would have provided high speed, but not enough accuracy</a:t>
            </a:r>
          </a:p>
          <a:p>
            <a:r>
              <a:rPr lang="en-US" dirty="0"/>
              <a:t>- AC motor are slower and lower torque</a:t>
            </a:r>
          </a:p>
        </p:txBody>
      </p:sp>
      <p:sp>
        <p:nvSpPr>
          <p:cNvPr id="4" name="Slide Number Placeholder 3"/>
          <p:cNvSpPr>
            <a:spLocks noGrp="1"/>
          </p:cNvSpPr>
          <p:nvPr>
            <p:ph type="sldNum" sz="quarter" idx="5"/>
          </p:nvPr>
        </p:nvSpPr>
        <p:spPr/>
        <p:txBody>
          <a:bodyPr/>
          <a:lstStyle/>
          <a:p>
            <a:fld id="{3C696C59-4C62-F748-9189-0658811B1DC6}" type="slidenum">
              <a:rPr lang="en-US" smtClean="0"/>
              <a:t>7</a:t>
            </a:fld>
            <a:endParaRPr lang="en-US"/>
          </a:p>
        </p:txBody>
      </p:sp>
    </p:spTree>
    <p:extLst>
      <p:ext uri="{BB962C8B-B14F-4D97-AF65-F5344CB8AC3E}">
        <p14:creationId xmlns:p14="http://schemas.microsoft.com/office/powerpoint/2010/main" val="1361929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Choose the major (electrical) components being utilized by your design. For each component, provide a brief description of what it is, relevant specifications, and what it will do. Examples of major components include the microcontroller, motors, wireless interfaces, power converters and regulators. Examples of relevant specifications include operating speed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number of I/O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stall current (motors), operating voltage, and expected current consumption</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3177392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Choose the major (electrical) components being utilized by your design. For each component, provide a brief description of what it is, relevant specifications, and what it will do. Examples of major components include the microcontroller, motors, wireless interfaces, power converters and regulators. Examples of relevant specifications include operating speed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number of I/O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stall current (motors), operating voltage, and expected current consumption</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2261540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dirty="0"/>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dirty="0"/>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dirty="0"/>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endParaRPr lang="en-US" b="1" dirty="0">
              <a:solidFill>
                <a:srgbClr val="856024"/>
              </a:solidFill>
              <a:latin typeface="Arial"/>
              <a:cs typeface="Arial"/>
            </a:endParaRP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dirty="0"/>
              <a:t>Second Line</a:t>
            </a:r>
            <a:br>
              <a:rPr lang="en-US" dirty="0"/>
            </a:br>
            <a:r>
              <a:rPr lang="en-US" dirty="0"/>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dirty="0">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dirty="0"/>
              <a:t>Section</a:t>
            </a:r>
            <a:br>
              <a:rPr lang="en-US" dirty="0"/>
            </a:br>
            <a:r>
              <a:rPr lang="en-US" dirty="0"/>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dirty="0"/>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7" name="Text Placeholder 6"/>
          <p:cNvSpPr>
            <a:spLocks noGrp="1"/>
          </p:cNvSpPr>
          <p:nvPr>
            <p:ph type="body" idx="12"/>
          </p:nvPr>
        </p:nvSpPr>
        <p:spPr>
          <a:xfrm>
            <a:off x="457200" y="1195137"/>
            <a:ext cx="8235949" cy="47394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dirty="0"/>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dirty="0"/>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1.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83404"/>
            <a:ext cx="6054165" cy="1891665"/>
          </a:xfrm>
          <a:noFill/>
          <a:ln>
            <a:solidFill>
              <a:schemeClr val="tx1"/>
            </a:solidFill>
          </a:ln>
        </p:spPr>
        <p:txBody>
          <a:bodyPr/>
          <a:lstStyle/>
          <a:p>
            <a:r>
              <a:rPr lang="en-US" sz="4800" dirty="0">
                <a:solidFill>
                  <a:schemeClr val="tx1"/>
                </a:solidFill>
              </a:rPr>
              <a:t>ECE477 Midterm Design Review: Team #16</a:t>
            </a:r>
            <a:br>
              <a:rPr lang="en-US" sz="4800" dirty="0">
                <a:solidFill>
                  <a:schemeClr val="tx1"/>
                </a:solidFill>
              </a:rPr>
            </a:br>
            <a:endParaRPr lang="en-US" sz="4800" dirty="0">
              <a:solidFill>
                <a:schemeClr val="tx1"/>
              </a:solidFill>
            </a:endParaRPr>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pic>
        <p:nvPicPr>
          <p:cNvPr id="8" name="Picture 2">
            <a:extLst>
              <a:ext uri="{FF2B5EF4-FFF2-40B4-BE49-F238E27FC236}">
                <a16:creationId xmlns:a16="http://schemas.microsoft.com/office/drawing/2014/main" id="{01B92D41-2E9F-5112-50A4-04ABD77954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99"/>
          <a:stretch/>
        </p:blipFill>
        <p:spPr bwMode="auto">
          <a:xfrm>
            <a:off x="2445766" y="1333012"/>
            <a:ext cx="2078442" cy="203692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962E2140-5C64-93CB-6459-9C710B1C75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91" y="1315752"/>
            <a:ext cx="2078442" cy="205418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B008BCC1-11F9-8543-606B-88C4E4DA1E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944" t="1201" r="13302"/>
          <a:stretch/>
        </p:blipFill>
        <p:spPr bwMode="auto">
          <a:xfrm>
            <a:off x="4699179" y="1333012"/>
            <a:ext cx="2078443" cy="203692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371C1CF3-8826-F16F-BDED-1DCC2A1E4D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608" b="15055"/>
          <a:stretch/>
        </p:blipFill>
        <p:spPr bwMode="auto">
          <a:xfrm>
            <a:off x="6948801" y="1333012"/>
            <a:ext cx="1985979" cy="203691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E51860C0-9F0D-F982-20E5-164620B4E5CB}"/>
              </a:ext>
            </a:extLst>
          </p:cNvPr>
          <p:cNvSpPr/>
          <p:nvPr/>
        </p:nvSpPr>
        <p:spPr>
          <a:xfrm>
            <a:off x="223092" y="3568209"/>
            <a:ext cx="2074650" cy="478049"/>
          </a:xfrm>
          <a:prstGeom prst="rect">
            <a:avLst/>
          </a:prstGeom>
          <a:solidFill>
            <a:srgbClr val="756C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Abby Haluska</a:t>
            </a:r>
          </a:p>
          <a:p>
            <a:pPr algn="ctr"/>
            <a:r>
              <a:rPr lang="en-US" sz="1400" i="1" dirty="0"/>
              <a:t>Team Lead</a:t>
            </a:r>
          </a:p>
        </p:txBody>
      </p:sp>
      <p:sp>
        <p:nvSpPr>
          <p:cNvPr id="21" name="Rectangle 20">
            <a:extLst>
              <a:ext uri="{FF2B5EF4-FFF2-40B4-BE49-F238E27FC236}">
                <a16:creationId xmlns:a16="http://schemas.microsoft.com/office/drawing/2014/main" id="{7A38FD95-A846-8934-7474-BDF464E914AD}"/>
              </a:ext>
            </a:extLst>
          </p:cNvPr>
          <p:cNvSpPr/>
          <p:nvPr/>
        </p:nvSpPr>
        <p:spPr>
          <a:xfrm>
            <a:off x="2450142" y="3568209"/>
            <a:ext cx="2074650" cy="478049"/>
          </a:xfrm>
          <a:prstGeom prst="rect">
            <a:avLst/>
          </a:prstGeom>
          <a:solidFill>
            <a:srgbClr val="756C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Cameron McCutcheon</a:t>
            </a:r>
          </a:p>
          <a:p>
            <a:pPr algn="ctr"/>
            <a:r>
              <a:rPr lang="en-US" sz="1400" i="1" dirty="0"/>
              <a:t>Hardware Engineer</a:t>
            </a:r>
          </a:p>
        </p:txBody>
      </p:sp>
      <p:sp>
        <p:nvSpPr>
          <p:cNvPr id="22" name="Rectangle 21">
            <a:extLst>
              <a:ext uri="{FF2B5EF4-FFF2-40B4-BE49-F238E27FC236}">
                <a16:creationId xmlns:a16="http://schemas.microsoft.com/office/drawing/2014/main" id="{E1525158-70D2-D8BE-4B66-945771E045EC}"/>
              </a:ext>
            </a:extLst>
          </p:cNvPr>
          <p:cNvSpPr/>
          <p:nvPr/>
        </p:nvSpPr>
        <p:spPr>
          <a:xfrm>
            <a:off x="4699179" y="3568905"/>
            <a:ext cx="2074650" cy="478049"/>
          </a:xfrm>
          <a:prstGeom prst="rect">
            <a:avLst/>
          </a:prstGeom>
          <a:solidFill>
            <a:srgbClr val="756C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Joey Collins</a:t>
            </a:r>
          </a:p>
          <a:p>
            <a:pPr algn="ctr"/>
            <a:r>
              <a:rPr lang="en-US" sz="1400" i="1" dirty="0"/>
              <a:t>Software Engineer</a:t>
            </a:r>
          </a:p>
        </p:txBody>
      </p:sp>
      <p:sp>
        <p:nvSpPr>
          <p:cNvPr id="23" name="Rectangle 22">
            <a:extLst>
              <a:ext uri="{FF2B5EF4-FFF2-40B4-BE49-F238E27FC236}">
                <a16:creationId xmlns:a16="http://schemas.microsoft.com/office/drawing/2014/main" id="{6457CA08-5844-2FEF-CA62-8451915E2F27}"/>
              </a:ext>
            </a:extLst>
          </p:cNvPr>
          <p:cNvSpPr/>
          <p:nvPr/>
        </p:nvSpPr>
        <p:spPr>
          <a:xfrm>
            <a:off x="6948801" y="3533776"/>
            <a:ext cx="2074650" cy="478049"/>
          </a:xfrm>
          <a:prstGeom prst="rect">
            <a:avLst/>
          </a:prstGeom>
          <a:solidFill>
            <a:srgbClr val="756C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John Morton</a:t>
            </a:r>
          </a:p>
          <a:p>
            <a:pPr algn="ctr"/>
            <a:r>
              <a:rPr lang="en-US" sz="1400" i="1" dirty="0"/>
              <a:t>Systems Engineer</a:t>
            </a:r>
          </a:p>
        </p:txBody>
      </p:sp>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AMS1117 LDO Regulator Pinout, Datasheet, Features &amp; Equivalents">
            <a:extLst>
              <a:ext uri="{FF2B5EF4-FFF2-40B4-BE49-F238E27FC236}">
                <a16:creationId xmlns:a16="http://schemas.microsoft.com/office/drawing/2014/main" id="{37ACBD5E-5A36-7061-5FCD-8FF29D183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968" y="2071194"/>
            <a:ext cx="6883614" cy="466309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sz="4000" dirty="0"/>
              <a:t>Major Components – other</a:t>
            </a:r>
          </a:p>
        </p:txBody>
      </p:sp>
      <p:sp>
        <p:nvSpPr>
          <p:cNvPr id="8" name="Text Placeholder 2"/>
          <p:cNvSpPr>
            <a:spLocks noGrp="1"/>
          </p:cNvSpPr>
          <p:nvPr>
            <p:ph type="body" idx="11"/>
          </p:nvPr>
        </p:nvSpPr>
        <p:spPr>
          <a:xfrm>
            <a:off x="457200" y="924643"/>
            <a:ext cx="8229600" cy="442912"/>
          </a:xfrm>
        </p:spPr>
        <p:txBody>
          <a:bodyPr/>
          <a:lstStyle/>
          <a:p>
            <a:r>
              <a:rPr lang="en-US" sz="2800" dirty="0"/>
              <a:t>AMS1117 LDO</a:t>
            </a:r>
          </a:p>
        </p:txBody>
      </p:sp>
      <p:sp>
        <p:nvSpPr>
          <p:cNvPr id="7" name="Text Placeholder 2">
            <a:extLst>
              <a:ext uri="{FF2B5EF4-FFF2-40B4-BE49-F238E27FC236}">
                <a16:creationId xmlns:a16="http://schemas.microsoft.com/office/drawing/2014/main" id="{4B4276A9-12FF-2A9D-DE92-601964340B7D}"/>
              </a:ext>
            </a:extLst>
          </p:cNvPr>
          <p:cNvSpPr txBox="1">
            <a:spLocks/>
          </p:cNvSpPr>
          <p:nvPr/>
        </p:nvSpPr>
        <p:spPr>
          <a:xfrm>
            <a:off x="1022467" y="1562589"/>
            <a:ext cx="4114800"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Specifications:</a:t>
            </a:r>
          </a:p>
          <a:p>
            <a:pPr marL="285750" indent="-285750">
              <a:buFont typeface="Arial" panose="020B0604020202020204" pitchFamily="34" charset="0"/>
              <a:buChar char="•"/>
            </a:pPr>
            <a:r>
              <a:rPr lang="en-US" dirty="0"/>
              <a:t>Output voltage</a:t>
            </a:r>
          </a:p>
          <a:p>
            <a:pPr marL="285750" indent="-285750">
              <a:buFont typeface="Arial" panose="020B0604020202020204" pitchFamily="34" charset="0"/>
              <a:buChar char="•"/>
            </a:pPr>
            <a:r>
              <a:rPr lang="en-US" dirty="0"/>
              <a:t>Output current</a:t>
            </a:r>
          </a:p>
          <a:p>
            <a:endParaRPr lang="en-US" b="1" dirty="0"/>
          </a:p>
          <a:p>
            <a:r>
              <a:rPr lang="en-US" b="1" dirty="0"/>
              <a:t>Options:</a:t>
            </a:r>
          </a:p>
          <a:p>
            <a:pPr marL="285750" indent="-285750">
              <a:buFont typeface="Arial" panose="020B0604020202020204" pitchFamily="34" charset="0"/>
              <a:buChar char="•"/>
            </a:pPr>
            <a:r>
              <a:rPr lang="en-US" dirty="0"/>
              <a:t>LMS1585ACS </a:t>
            </a:r>
          </a:p>
        </p:txBody>
      </p:sp>
      <p:sp>
        <p:nvSpPr>
          <p:cNvPr id="9" name="TextBox 8">
            <a:extLst>
              <a:ext uri="{FF2B5EF4-FFF2-40B4-BE49-F238E27FC236}">
                <a16:creationId xmlns:a16="http://schemas.microsoft.com/office/drawing/2014/main" id="{C7B129B2-80B6-62E7-EB40-141137087431}"/>
              </a:ext>
            </a:extLst>
          </p:cNvPr>
          <p:cNvSpPr txBox="1"/>
          <p:nvPr/>
        </p:nvSpPr>
        <p:spPr>
          <a:xfrm>
            <a:off x="4480559" y="1574539"/>
            <a:ext cx="4470401" cy="2031325"/>
          </a:xfrm>
          <a:prstGeom prst="rect">
            <a:avLst/>
          </a:prstGeom>
          <a:noFill/>
        </p:spPr>
        <p:txBody>
          <a:bodyPr wrap="square">
            <a:spAutoFit/>
          </a:bodyPr>
          <a:lstStyle/>
          <a:p>
            <a:r>
              <a:rPr lang="en-US" dirty="0"/>
              <a:t>Final Choice: </a:t>
            </a:r>
            <a:r>
              <a:rPr lang="en-US" b="1" u="sng" dirty="0"/>
              <a:t>AMS1117 Voltage Regulator</a:t>
            </a:r>
          </a:p>
          <a:p>
            <a:pPr marL="285750" indent="-285750">
              <a:buFont typeface="Arial" panose="020B0604020202020204" pitchFamily="34" charset="0"/>
              <a:buChar char="•"/>
            </a:pPr>
            <a:r>
              <a:rPr lang="en-US" dirty="0"/>
              <a:t>5V to 3.3V application</a:t>
            </a:r>
          </a:p>
          <a:p>
            <a:pPr marL="285750" indent="-285750">
              <a:buFont typeface="Arial" panose="020B0604020202020204" pitchFamily="34" charset="0"/>
              <a:buChar char="•"/>
            </a:pPr>
            <a:r>
              <a:rPr lang="en-US" dirty="0"/>
              <a:t>1A output current</a:t>
            </a:r>
          </a:p>
          <a:p>
            <a:pPr marL="285750" indent="-285750">
              <a:buFont typeface="Arial" panose="020B0604020202020204" pitchFamily="34" charset="0"/>
              <a:buChar char="•"/>
            </a:pPr>
            <a:r>
              <a:rPr lang="en-US" dirty="0"/>
              <a:t>Packaging</a:t>
            </a:r>
          </a:p>
          <a:p>
            <a:pPr marL="285750" indent="-285750">
              <a:buFont typeface="Arial" panose="020B0604020202020204" pitchFamily="34" charset="0"/>
              <a:buChar char="•"/>
            </a:pPr>
            <a:r>
              <a:rPr lang="en-US" dirty="0"/>
              <a:t>Industry standard</a:t>
            </a:r>
          </a:p>
          <a:p>
            <a:pPr marL="285750" indent="-285750">
              <a:buFont typeface="Arial" panose="020B0604020202020204" pitchFamily="34" charset="0"/>
              <a:buChar char="•"/>
            </a:pPr>
            <a:endParaRPr lang="en-US" dirty="0"/>
          </a:p>
          <a:p>
            <a:r>
              <a:rPr lang="en-US" b="1" u="sng" dirty="0"/>
              <a:t> </a:t>
            </a:r>
          </a:p>
        </p:txBody>
      </p:sp>
    </p:spTree>
    <p:extLst>
      <p:ext uri="{BB962C8B-B14F-4D97-AF65-F5344CB8AC3E}">
        <p14:creationId xmlns:p14="http://schemas.microsoft.com/office/powerpoint/2010/main" val="537642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000" dirty="0"/>
              <a:t>Major Components – other</a:t>
            </a:r>
          </a:p>
        </p:txBody>
      </p:sp>
      <p:sp>
        <p:nvSpPr>
          <p:cNvPr id="8" name="Text Placeholder 2"/>
          <p:cNvSpPr>
            <a:spLocks noGrp="1"/>
          </p:cNvSpPr>
          <p:nvPr>
            <p:ph type="body" idx="11"/>
          </p:nvPr>
        </p:nvSpPr>
        <p:spPr>
          <a:xfrm>
            <a:off x="457200" y="924643"/>
            <a:ext cx="8229600" cy="442912"/>
          </a:xfrm>
        </p:spPr>
        <p:txBody>
          <a:bodyPr/>
          <a:lstStyle/>
          <a:p>
            <a:r>
              <a:rPr lang="en-US" sz="2800" dirty="0"/>
              <a:t>Other major components</a:t>
            </a:r>
          </a:p>
        </p:txBody>
      </p:sp>
      <p:sp>
        <p:nvSpPr>
          <p:cNvPr id="7" name="Text Placeholder 2">
            <a:extLst>
              <a:ext uri="{FF2B5EF4-FFF2-40B4-BE49-F238E27FC236}">
                <a16:creationId xmlns:a16="http://schemas.microsoft.com/office/drawing/2014/main" id="{4B4276A9-12FF-2A9D-DE92-601964340B7D}"/>
              </a:ext>
            </a:extLst>
          </p:cNvPr>
          <p:cNvSpPr txBox="1">
            <a:spLocks/>
          </p:cNvSpPr>
          <p:nvPr/>
        </p:nvSpPr>
        <p:spPr>
          <a:xfrm>
            <a:off x="457200" y="1673425"/>
            <a:ext cx="3567113"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Limit switches for a secure gantry system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3" name="Picture 2" descr="Dell Latitude 3420 14 Inch Laptop | Dell USA">
            <a:extLst>
              <a:ext uri="{FF2B5EF4-FFF2-40B4-BE49-F238E27FC236}">
                <a16:creationId xmlns:a16="http://schemas.microsoft.com/office/drawing/2014/main" id="{13708288-6649-E0AD-CBD6-DDEDE9F298E7}"/>
              </a:ext>
            </a:extLst>
          </p:cNvPr>
          <p:cNvPicPr>
            <a:picLocks noChangeAspect="1"/>
          </p:cNvPicPr>
          <p:nvPr/>
        </p:nvPicPr>
        <p:blipFill>
          <a:blip r:embed="rId3"/>
          <a:stretch>
            <a:fillRect/>
          </a:stretch>
        </p:blipFill>
        <p:spPr>
          <a:xfrm>
            <a:off x="4364558" y="2850135"/>
            <a:ext cx="3605212" cy="2606891"/>
          </a:xfrm>
          <a:prstGeom prst="rect">
            <a:avLst/>
          </a:prstGeom>
        </p:spPr>
      </p:pic>
      <p:pic>
        <p:nvPicPr>
          <p:cNvPr id="4" name="Picture 3" descr="DB1CA1LB">
            <a:extLst>
              <a:ext uri="{FF2B5EF4-FFF2-40B4-BE49-F238E27FC236}">
                <a16:creationId xmlns:a16="http://schemas.microsoft.com/office/drawing/2014/main" id="{4870E511-FE4F-AC5B-BEB5-CE6389F0B787}"/>
              </a:ext>
            </a:extLst>
          </p:cNvPr>
          <p:cNvPicPr>
            <a:picLocks noChangeAspect="1"/>
          </p:cNvPicPr>
          <p:nvPr/>
        </p:nvPicPr>
        <p:blipFill>
          <a:blip r:embed="rId4"/>
          <a:stretch>
            <a:fillRect/>
          </a:stretch>
        </p:blipFill>
        <p:spPr>
          <a:xfrm>
            <a:off x="1228725" y="2605088"/>
            <a:ext cx="2743200" cy="2743200"/>
          </a:xfrm>
          <a:prstGeom prst="rect">
            <a:avLst/>
          </a:prstGeom>
        </p:spPr>
      </p:pic>
      <p:sp>
        <p:nvSpPr>
          <p:cNvPr id="5" name="Text Placeholder 2">
            <a:extLst>
              <a:ext uri="{FF2B5EF4-FFF2-40B4-BE49-F238E27FC236}">
                <a16:creationId xmlns:a16="http://schemas.microsoft.com/office/drawing/2014/main" id="{84AF5C25-A4F1-3272-3A86-7583477789FE}"/>
              </a:ext>
            </a:extLst>
          </p:cNvPr>
          <p:cNvSpPr txBox="1">
            <a:spLocks/>
          </p:cNvSpPr>
          <p:nvPr/>
        </p:nvSpPr>
        <p:spPr>
          <a:xfrm>
            <a:off x="4572000" y="1673425"/>
            <a:ext cx="3567113"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PC for handling all data received from the camera</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593881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Block Diagram</a:t>
            </a:r>
          </a:p>
        </p:txBody>
      </p:sp>
      <p:sp>
        <p:nvSpPr>
          <p:cNvPr id="8" name="Text Placeholder 2"/>
          <p:cNvSpPr>
            <a:spLocks noGrp="1"/>
          </p:cNvSpPr>
          <p:nvPr>
            <p:ph type="body" idx="11"/>
          </p:nvPr>
        </p:nvSpPr>
        <p:spPr>
          <a:xfrm>
            <a:off x="457200" y="924643"/>
            <a:ext cx="8229600" cy="442912"/>
          </a:xfrm>
        </p:spPr>
        <p:txBody>
          <a:bodyPr/>
          <a:lstStyle/>
          <a:p>
            <a:r>
              <a:rPr lang="en-US" sz="2400" dirty="0"/>
              <a:t>Block Diagram</a:t>
            </a:r>
          </a:p>
        </p:txBody>
      </p:sp>
      <p:sp>
        <p:nvSpPr>
          <p:cNvPr id="2" name="Rectangle 1">
            <a:extLst>
              <a:ext uri="{FF2B5EF4-FFF2-40B4-BE49-F238E27FC236}">
                <a16:creationId xmlns:a16="http://schemas.microsoft.com/office/drawing/2014/main" id="{34FC3083-FD08-10F1-79CE-738FDD165CB8}"/>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3078" name="Picture 6">
            <a:extLst>
              <a:ext uri="{FF2B5EF4-FFF2-40B4-BE49-F238E27FC236}">
                <a16:creationId xmlns:a16="http://schemas.microsoft.com/office/drawing/2014/main" id="{3A33C09D-DBC9-5A0E-BCF9-425D1DD9F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790" y="1391612"/>
            <a:ext cx="7160419" cy="526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dirty="0"/>
              <a:t>PCB housing</a:t>
            </a:r>
          </a:p>
        </p:txBody>
      </p:sp>
      <p:pic>
        <p:nvPicPr>
          <p:cNvPr id="9" name="Picture 8">
            <a:extLst>
              <a:ext uri="{FF2B5EF4-FFF2-40B4-BE49-F238E27FC236}">
                <a16:creationId xmlns:a16="http://schemas.microsoft.com/office/drawing/2014/main" id="{D01D7AF5-6715-8EF1-848A-66BB9401D12A}"/>
              </a:ext>
            </a:extLst>
          </p:cNvPr>
          <p:cNvPicPr>
            <a:picLocks noChangeAspect="1"/>
          </p:cNvPicPr>
          <p:nvPr/>
        </p:nvPicPr>
        <p:blipFill rotWithShape="1">
          <a:blip r:embed="rId3"/>
          <a:srcRect l="14625" t="12030" r="9039" b="4073"/>
          <a:stretch/>
        </p:blipFill>
        <p:spPr>
          <a:xfrm>
            <a:off x="457200" y="1619900"/>
            <a:ext cx="5512231" cy="4234114"/>
          </a:xfrm>
          <a:prstGeom prst="rect">
            <a:avLst/>
          </a:prstGeom>
        </p:spPr>
      </p:pic>
      <p:pic>
        <p:nvPicPr>
          <p:cNvPr id="1028" name="Picture 4">
            <a:extLst>
              <a:ext uri="{FF2B5EF4-FFF2-40B4-BE49-F238E27FC236}">
                <a16:creationId xmlns:a16="http://schemas.microsoft.com/office/drawing/2014/main" id="{A68378D7-78F7-4D82-5D38-3F58758D0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38482">
            <a:off x="2456229" y="4234045"/>
            <a:ext cx="1399123" cy="144756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1A8BFB7A-F546-BC37-0A36-35592DEFA1C1}"/>
              </a:ext>
            </a:extLst>
          </p:cNvPr>
          <p:cNvCxnSpPr/>
          <p:nvPr/>
        </p:nvCxnSpPr>
        <p:spPr>
          <a:xfrm flipV="1">
            <a:off x="3941736" y="4150935"/>
            <a:ext cx="2211091" cy="937675"/>
          </a:xfrm>
          <a:prstGeom prst="line">
            <a:avLst/>
          </a:prstGeom>
        </p:spPr>
        <p:style>
          <a:lnRef idx="2">
            <a:schemeClr val="accent2"/>
          </a:lnRef>
          <a:fillRef idx="0">
            <a:schemeClr val="accent2"/>
          </a:fillRef>
          <a:effectRef idx="1">
            <a:schemeClr val="accent2"/>
          </a:effectRef>
          <a:fontRef idx="minor">
            <a:schemeClr val="tx1"/>
          </a:fontRef>
        </p:style>
      </p:cxnSp>
      <p:sp>
        <p:nvSpPr>
          <p:cNvPr id="16" name="TextBox 15">
            <a:extLst>
              <a:ext uri="{FF2B5EF4-FFF2-40B4-BE49-F238E27FC236}">
                <a16:creationId xmlns:a16="http://schemas.microsoft.com/office/drawing/2014/main" id="{263A7049-1B54-7CC1-C982-7A1E17E79BEE}"/>
              </a:ext>
            </a:extLst>
          </p:cNvPr>
          <p:cNvSpPr txBox="1"/>
          <p:nvPr/>
        </p:nvSpPr>
        <p:spPr>
          <a:xfrm>
            <a:off x="6152827" y="5057330"/>
            <a:ext cx="2722536" cy="369332"/>
          </a:xfrm>
          <a:prstGeom prst="rect">
            <a:avLst/>
          </a:prstGeom>
          <a:noFill/>
        </p:spPr>
        <p:txBody>
          <a:bodyPr wrap="square" rtlCol="0">
            <a:spAutoFit/>
          </a:bodyPr>
          <a:lstStyle/>
          <a:p>
            <a:pPr algn="ctr"/>
            <a:r>
              <a:rPr lang="en-US" i="1" dirty="0"/>
              <a:t>3D printed mount + lid</a:t>
            </a:r>
          </a:p>
        </p:txBody>
      </p:sp>
      <p:pic>
        <p:nvPicPr>
          <p:cNvPr id="3" name="Picture 2">
            <a:extLst>
              <a:ext uri="{FF2B5EF4-FFF2-40B4-BE49-F238E27FC236}">
                <a16:creationId xmlns:a16="http://schemas.microsoft.com/office/drawing/2014/main" id="{61F6B92F-756F-1E5D-1840-B55C0BF2D7AB}"/>
              </a:ext>
            </a:extLst>
          </p:cNvPr>
          <p:cNvPicPr>
            <a:picLocks noChangeAspect="1"/>
          </p:cNvPicPr>
          <p:nvPr/>
        </p:nvPicPr>
        <p:blipFill>
          <a:blip r:embed="rId5"/>
          <a:stretch>
            <a:fillRect/>
          </a:stretch>
        </p:blipFill>
        <p:spPr>
          <a:xfrm>
            <a:off x="6291437" y="2050649"/>
            <a:ext cx="2463785" cy="2756702"/>
          </a:xfrm>
          <a:prstGeom prst="rect">
            <a:avLst/>
          </a:prstGeom>
        </p:spPr>
      </p:pic>
    </p:spTree>
    <p:extLst>
      <p:ext uri="{BB962C8B-B14F-4D97-AF65-F5344CB8AC3E}">
        <p14:creationId xmlns:p14="http://schemas.microsoft.com/office/powerpoint/2010/main" val="3077694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dirty="0"/>
              <a:t>PC housing</a:t>
            </a:r>
          </a:p>
        </p:txBody>
      </p:sp>
      <p:sp>
        <p:nvSpPr>
          <p:cNvPr id="16" name="TextBox 15">
            <a:extLst>
              <a:ext uri="{FF2B5EF4-FFF2-40B4-BE49-F238E27FC236}">
                <a16:creationId xmlns:a16="http://schemas.microsoft.com/office/drawing/2014/main" id="{263A7049-1B54-7CC1-C982-7A1E17E79BEE}"/>
              </a:ext>
            </a:extLst>
          </p:cNvPr>
          <p:cNvSpPr txBox="1"/>
          <p:nvPr/>
        </p:nvSpPr>
        <p:spPr>
          <a:xfrm>
            <a:off x="3160477" y="3352799"/>
            <a:ext cx="2722536" cy="1077218"/>
          </a:xfrm>
          <a:prstGeom prst="rect">
            <a:avLst/>
          </a:prstGeom>
          <a:noFill/>
        </p:spPr>
        <p:txBody>
          <a:bodyPr wrap="square" rtlCol="0">
            <a:spAutoFit/>
          </a:bodyPr>
          <a:lstStyle/>
          <a:p>
            <a:pPr algn="ctr"/>
            <a:r>
              <a:rPr lang="en-US" sz="3200" i="1" dirty="0"/>
              <a:t>Where is the pc going</a:t>
            </a:r>
          </a:p>
        </p:txBody>
      </p:sp>
      <p:pic>
        <p:nvPicPr>
          <p:cNvPr id="6146" name="Picture 2">
            <a:extLst>
              <a:ext uri="{FF2B5EF4-FFF2-40B4-BE49-F238E27FC236}">
                <a16:creationId xmlns:a16="http://schemas.microsoft.com/office/drawing/2014/main" id="{165E6CD8-079B-1338-9978-7102A5585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748" y="1453616"/>
            <a:ext cx="6624002" cy="4989658"/>
          </a:xfrm>
          <a:prstGeom prst="rect">
            <a:avLst/>
          </a:prstGeom>
          <a:solidFill>
            <a:schemeClr val="tx1"/>
          </a:solidFill>
          <a:ln w="28575">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1A47F9-A83E-A391-4E2C-41B2DE3628B5}"/>
              </a:ext>
            </a:extLst>
          </p:cNvPr>
          <p:cNvSpPr txBox="1"/>
          <p:nvPr/>
        </p:nvSpPr>
        <p:spPr>
          <a:xfrm>
            <a:off x="243840" y="1673425"/>
            <a:ext cx="1924373" cy="923330"/>
          </a:xfrm>
          <a:prstGeom prst="rect">
            <a:avLst/>
          </a:prstGeom>
          <a:noFill/>
        </p:spPr>
        <p:txBody>
          <a:bodyPr wrap="none" rtlCol="0">
            <a:spAutoFit/>
          </a:bodyPr>
          <a:lstStyle/>
          <a:p>
            <a:r>
              <a:rPr lang="en-US" dirty="0"/>
              <a:t>Wood Support for </a:t>
            </a:r>
            <a:br>
              <a:rPr lang="en-US" dirty="0"/>
            </a:br>
            <a:r>
              <a:rPr lang="en-US" dirty="0"/>
              <a:t>PC. Any laptop will</a:t>
            </a:r>
            <a:br>
              <a:rPr lang="en-US" dirty="0"/>
            </a:br>
            <a:r>
              <a:rPr lang="en-US" dirty="0"/>
              <a:t>fit on here.</a:t>
            </a:r>
          </a:p>
        </p:txBody>
      </p:sp>
    </p:spTree>
    <p:extLst>
      <p:ext uri="{BB962C8B-B14F-4D97-AF65-F5344CB8AC3E}">
        <p14:creationId xmlns:p14="http://schemas.microsoft.com/office/powerpoint/2010/main" val="16662590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a:t>Power Supply Housing</a:t>
            </a:r>
            <a:endParaRPr lang="en-US" sz="2400" dirty="0"/>
          </a:p>
        </p:txBody>
      </p:sp>
      <p:pic>
        <p:nvPicPr>
          <p:cNvPr id="7170" name="Picture 2">
            <a:extLst>
              <a:ext uri="{FF2B5EF4-FFF2-40B4-BE49-F238E27FC236}">
                <a16:creationId xmlns:a16="http://schemas.microsoft.com/office/drawing/2014/main" id="{50FC9072-19FA-E8D5-5D80-1D8EBB225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99" y="1947128"/>
            <a:ext cx="4911845" cy="369929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DFD7FBB-B353-79A3-39D9-E1F9EC4CB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3669" y="1009855"/>
            <a:ext cx="3695253" cy="278692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33C72A89-21B0-6A64-36D6-4601D0673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669" y="3881989"/>
            <a:ext cx="3695252" cy="27835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443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a:t>Power Supply Housing</a:t>
            </a:r>
            <a:endParaRPr lang="en-US" sz="2400" dirty="0"/>
          </a:p>
        </p:txBody>
      </p:sp>
      <p:sp>
        <p:nvSpPr>
          <p:cNvPr id="16" name="TextBox 15">
            <a:extLst>
              <a:ext uri="{FF2B5EF4-FFF2-40B4-BE49-F238E27FC236}">
                <a16:creationId xmlns:a16="http://schemas.microsoft.com/office/drawing/2014/main" id="{263A7049-1B54-7CC1-C982-7A1E17E79BEE}"/>
              </a:ext>
            </a:extLst>
          </p:cNvPr>
          <p:cNvSpPr txBox="1"/>
          <p:nvPr/>
        </p:nvSpPr>
        <p:spPr>
          <a:xfrm>
            <a:off x="3160477" y="3352799"/>
            <a:ext cx="2722536" cy="646331"/>
          </a:xfrm>
          <a:prstGeom prst="rect">
            <a:avLst/>
          </a:prstGeom>
          <a:noFill/>
        </p:spPr>
        <p:txBody>
          <a:bodyPr wrap="square" lIns="91440" tIns="45720" rIns="91440" bIns="45720" rtlCol="0" anchor="t">
            <a:spAutoFit/>
          </a:bodyPr>
          <a:lstStyle/>
          <a:p>
            <a:pPr algn="ctr"/>
            <a:r>
              <a:rPr lang="en-US" dirty="0"/>
              <a:t>Sensor Layout on underside</a:t>
            </a:r>
          </a:p>
        </p:txBody>
      </p:sp>
      <p:pic>
        <p:nvPicPr>
          <p:cNvPr id="8194" name="Picture 2">
            <a:extLst>
              <a:ext uri="{FF2B5EF4-FFF2-40B4-BE49-F238E27FC236}">
                <a16:creationId xmlns:a16="http://schemas.microsoft.com/office/drawing/2014/main" id="{79587193-E7C7-6F79-59CA-A72D9D242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020" y="1367555"/>
            <a:ext cx="6477000" cy="541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31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Packaging Design</a:t>
            </a:r>
            <a:endParaRPr lang="en-US"/>
          </a:p>
        </p:txBody>
      </p:sp>
      <p:pic>
        <p:nvPicPr>
          <p:cNvPr id="5122" name="Picture 2">
            <a:extLst>
              <a:ext uri="{FF2B5EF4-FFF2-40B4-BE49-F238E27FC236}">
                <a16:creationId xmlns:a16="http://schemas.microsoft.com/office/drawing/2014/main" id="{535E0AEB-267B-B4AC-53E3-602715E880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 t="1" r="178"/>
          <a:stretch/>
        </p:blipFill>
        <p:spPr bwMode="auto">
          <a:xfrm>
            <a:off x="1991360" y="1581697"/>
            <a:ext cx="5394960" cy="433440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8" name="Text Placeholder 2"/>
          <p:cNvSpPr>
            <a:spLocks noGrp="1"/>
          </p:cNvSpPr>
          <p:nvPr>
            <p:ph type="body" idx="11"/>
          </p:nvPr>
        </p:nvSpPr>
        <p:spPr>
          <a:xfrm>
            <a:off x="457200" y="941895"/>
            <a:ext cx="8229600" cy="442912"/>
          </a:xfrm>
        </p:spPr>
        <p:txBody>
          <a:bodyPr anchor="t">
            <a:normAutofit/>
          </a:bodyPr>
          <a:lstStyle/>
          <a:p>
            <a:r>
              <a:rPr lang="en-US"/>
              <a:t>Power Supply Housing</a:t>
            </a:r>
          </a:p>
        </p:txBody>
      </p:sp>
    </p:spTree>
    <p:extLst>
      <p:ext uri="{BB962C8B-B14F-4D97-AF65-F5344CB8AC3E}">
        <p14:creationId xmlns:p14="http://schemas.microsoft.com/office/powerpoint/2010/main" val="3475028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457200" y="1276709"/>
            <a:ext cx="8229600" cy="5306971"/>
          </a:xfrm>
        </p:spPr>
        <p:txBody>
          <a:bodyPr>
            <a:noAutofit/>
          </a:bodyPr>
          <a:lstStyle/>
          <a:p>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Table Layout</a:t>
            </a:r>
          </a:p>
        </p:txBody>
      </p:sp>
      <p:pic>
        <p:nvPicPr>
          <p:cNvPr id="1032" name="Picture 8">
            <a:extLst>
              <a:ext uri="{FF2B5EF4-FFF2-40B4-BE49-F238E27FC236}">
                <a16:creationId xmlns:a16="http://schemas.microsoft.com/office/drawing/2014/main" id="{7574A5E1-A895-FEC3-B57E-C15D5E6F8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 y="1311647"/>
            <a:ext cx="8869680" cy="472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FAB0DF-3665-C1F1-2FC5-A9AE451BD3E5}"/>
              </a:ext>
            </a:extLst>
          </p:cNvPr>
          <p:cNvPicPr>
            <a:picLocks noChangeAspect="1"/>
          </p:cNvPicPr>
          <p:nvPr/>
        </p:nvPicPr>
        <p:blipFill>
          <a:blip r:embed="rId3"/>
          <a:stretch>
            <a:fillRect/>
          </a:stretch>
        </p:blipFill>
        <p:spPr>
          <a:xfrm>
            <a:off x="2916918" y="1773558"/>
            <a:ext cx="6191788" cy="4803973"/>
          </a:xfrm>
          <a:prstGeom prst="rect">
            <a:avLst/>
          </a:prstGeom>
        </p:spPr>
      </p:pic>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108066" y="1404401"/>
            <a:ext cx="8229600" cy="5306971"/>
          </a:xfrm>
        </p:spPr>
        <p:txBody>
          <a:bodyPr>
            <a:noAutofit/>
          </a:bodyPr>
          <a:lstStyle/>
          <a:p>
            <a:pPr marL="285750" indent="-285750">
              <a:buFont typeface="Arial" panose="020B0604020202020204" pitchFamily="34" charset="0"/>
              <a:buChar char="•"/>
            </a:pPr>
            <a:r>
              <a:rPr lang="en-US" sz="2200" i="1" dirty="0">
                <a:latin typeface="Arial" panose="020B0604020202020204" pitchFamily="34" charset="0"/>
                <a:cs typeface="Arial" panose="020B0604020202020204" pitchFamily="34" charset="0"/>
              </a:rPr>
              <a:t>This is the housing bracket for the motors. They will be manufactured using resin from a 3d printer.</a:t>
            </a: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Motor Bracket Housing</a:t>
            </a:r>
          </a:p>
        </p:txBody>
      </p:sp>
      <p:pic>
        <p:nvPicPr>
          <p:cNvPr id="12" name="Picture 11">
            <a:extLst>
              <a:ext uri="{FF2B5EF4-FFF2-40B4-BE49-F238E27FC236}">
                <a16:creationId xmlns:a16="http://schemas.microsoft.com/office/drawing/2014/main" id="{A13BBF5D-A968-467E-F793-7173944226F0}"/>
              </a:ext>
            </a:extLst>
          </p:cNvPr>
          <p:cNvPicPr>
            <a:picLocks noChangeAspect="1"/>
          </p:cNvPicPr>
          <p:nvPr/>
        </p:nvPicPr>
        <p:blipFill>
          <a:blip r:embed="rId4"/>
          <a:stretch>
            <a:fillRect/>
          </a:stretch>
        </p:blipFill>
        <p:spPr>
          <a:xfrm>
            <a:off x="223987" y="2649687"/>
            <a:ext cx="2692931" cy="2491858"/>
          </a:xfrm>
          <a:prstGeom prst="rect">
            <a:avLst/>
          </a:prstGeom>
        </p:spPr>
      </p:pic>
    </p:spTree>
    <p:extLst>
      <p:ext uri="{BB962C8B-B14F-4D97-AF65-F5344CB8AC3E}">
        <p14:creationId xmlns:p14="http://schemas.microsoft.com/office/powerpoint/2010/main" val="13793590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Outline</a:t>
            </a:r>
          </a:p>
        </p:txBody>
      </p:sp>
      <p:sp>
        <p:nvSpPr>
          <p:cNvPr id="13" name="Text Placeholder 12"/>
          <p:cNvSpPr>
            <a:spLocks noGrp="1"/>
          </p:cNvSpPr>
          <p:nvPr>
            <p:ph type="body" idx="12"/>
          </p:nvPr>
        </p:nvSpPr>
        <p:spPr>
          <a:xfrm>
            <a:off x="323610" y="1251425"/>
            <a:ext cx="8235949" cy="4933944"/>
          </a:xfrm>
        </p:spPr>
        <p:txBody>
          <a:bodyPr>
            <a:no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dirty="0">
                <a:latin typeface="Arial" panose="020B0604020202020204" pitchFamily="34" charset="0"/>
                <a:cs typeface="Arial" panose="020B0604020202020204" pitchFamily="34" charset="0"/>
              </a:rPr>
              <a:t>3D printed using PLA Filament</a:t>
            </a:r>
          </a:p>
        </p:txBody>
      </p:sp>
      <p:sp>
        <p:nvSpPr>
          <p:cNvPr id="8" name="Text Placeholder 2"/>
          <p:cNvSpPr>
            <a:spLocks noGrp="1"/>
          </p:cNvSpPr>
          <p:nvPr>
            <p:ph type="body" idx="11"/>
          </p:nvPr>
        </p:nvSpPr>
        <p:spPr>
          <a:xfrm>
            <a:off x="457200" y="924643"/>
            <a:ext cx="8229600" cy="442912"/>
          </a:xfrm>
        </p:spPr>
        <p:txBody>
          <a:bodyPr/>
          <a:lstStyle/>
          <a:p>
            <a:r>
              <a:rPr lang="en-US" sz="2400"/>
              <a:t>HUD</a:t>
            </a:r>
            <a:r>
              <a:rPr lang="en-US" sz="2400" dirty="0"/>
              <a:t> Extension</a:t>
            </a:r>
          </a:p>
        </p:txBody>
      </p:sp>
      <p:pic>
        <p:nvPicPr>
          <p:cNvPr id="4" name="Picture 3">
            <a:extLst>
              <a:ext uri="{FF2B5EF4-FFF2-40B4-BE49-F238E27FC236}">
                <a16:creationId xmlns:a16="http://schemas.microsoft.com/office/drawing/2014/main" id="{371B2F22-73CE-DAB5-2E60-0032814101DE}"/>
              </a:ext>
            </a:extLst>
          </p:cNvPr>
          <p:cNvPicPr>
            <a:picLocks noChangeAspect="1"/>
          </p:cNvPicPr>
          <p:nvPr/>
        </p:nvPicPr>
        <p:blipFill>
          <a:blip r:embed="rId3"/>
          <a:stretch>
            <a:fillRect/>
          </a:stretch>
        </p:blipFill>
        <p:spPr>
          <a:xfrm>
            <a:off x="5128678" y="1752664"/>
            <a:ext cx="2431095" cy="4881233"/>
          </a:xfrm>
          <a:prstGeom prst="rect">
            <a:avLst/>
          </a:prstGeom>
        </p:spPr>
      </p:pic>
      <p:pic>
        <p:nvPicPr>
          <p:cNvPr id="6" name="Picture 5">
            <a:extLst>
              <a:ext uri="{FF2B5EF4-FFF2-40B4-BE49-F238E27FC236}">
                <a16:creationId xmlns:a16="http://schemas.microsoft.com/office/drawing/2014/main" id="{84D72B2C-1C38-62A6-2FB5-3C63B1334E71}"/>
              </a:ext>
            </a:extLst>
          </p:cNvPr>
          <p:cNvPicPr>
            <a:picLocks noChangeAspect="1"/>
          </p:cNvPicPr>
          <p:nvPr/>
        </p:nvPicPr>
        <p:blipFill>
          <a:blip r:embed="rId4"/>
          <a:stretch>
            <a:fillRect/>
          </a:stretch>
        </p:blipFill>
        <p:spPr>
          <a:xfrm>
            <a:off x="2156583" y="1934839"/>
            <a:ext cx="2660980" cy="4607730"/>
          </a:xfrm>
          <a:prstGeom prst="rect">
            <a:avLst/>
          </a:prstGeom>
        </p:spPr>
      </p:pic>
    </p:spTree>
    <p:extLst>
      <p:ext uri="{BB962C8B-B14F-4D97-AF65-F5344CB8AC3E}">
        <p14:creationId xmlns:p14="http://schemas.microsoft.com/office/powerpoint/2010/main" val="14479031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dirty="0">
                <a:latin typeface="Arial" panose="020B0604020202020204" pitchFamily="34" charset="0"/>
                <a:cs typeface="Arial" panose="020B0604020202020204" pitchFamily="34" charset="0"/>
              </a:rPr>
              <a:t>Temporary design for Puck retrieval system.</a:t>
            </a: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Puck Retrieval System</a:t>
            </a:r>
          </a:p>
        </p:txBody>
      </p:sp>
      <p:pic>
        <p:nvPicPr>
          <p:cNvPr id="3" name="Picture 2">
            <a:extLst>
              <a:ext uri="{FF2B5EF4-FFF2-40B4-BE49-F238E27FC236}">
                <a16:creationId xmlns:a16="http://schemas.microsoft.com/office/drawing/2014/main" id="{EBCCAAF8-9C08-046E-FCA7-E6EF9D4133FD}"/>
              </a:ext>
            </a:extLst>
          </p:cNvPr>
          <p:cNvPicPr>
            <a:picLocks noChangeAspect="1"/>
          </p:cNvPicPr>
          <p:nvPr/>
        </p:nvPicPr>
        <p:blipFill>
          <a:blip r:embed="rId3"/>
          <a:stretch>
            <a:fillRect/>
          </a:stretch>
        </p:blipFill>
        <p:spPr>
          <a:xfrm>
            <a:off x="379060" y="2065351"/>
            <a:ext cx="3939702" cy="3429000"/>
          </a:xfrm>
          <a:prstGeom prst="rect">
            <a:avLst/>
          </a:prstGeom>
        </p:spPr>
      </p:pic>
      <p:pic>
        <p:nvPicPr>
          <p:cNvPr id="5" name="Picture 4">
            <a:extLst>
              <a:ext uri="{FF2B5EF4-FFF2-40B4-BE49-F238E27FC236}">
                <a16:creationId xmlns:a16="http://schemas.microsoft.com/office/drawing/2014/main" id="{5C2FF1C6-A194-119C-DEB1-F178D7F168ED}"/>
              </a:ext>
            </a:extLst>
          </p:cNvPr>
          <p:cNvPicPr>
            <a:picLocks noChangeAspect="1"/>
          </p:cNvPicPr>
          <p:nvPr/>
        </p:nvPicPr>
        <p:blipFill>
          <a:blip r:embed="rId4"/>
          <a:stretch>
            <a:fillRect/>
          </a:stretch>
        </p:blipFill>
        <p:spPr>
          <a:xfrm>
            <a:off x="4318762" y="2448988"/>
            <a:ext cx="4076314" cy="4259932"/>
          </a:xfrm>
          <a:prstGeom prst="rect">
            <a:avLst/>
          </a:prstGeom>
        </p:spPr>
      </p:pic>
      <p:pic>
        <p:nvPicPr>
          <p:cNvPr id="4098" name="Picture 2">
            <a:extLst>
              <a:ext uri="{FF2B5EF4-FFF2-40B4-BE49-F238E27FC236}">
                <a16:creationId xmlns:a16="http://schemas.microsoft.com/office/drawing/2014/main" id="{BF7D44B7-3C37-019E-EEA6-3FFBE68603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883" b="35135"/>
          <a:stretch/>
        </p:blipFill>
        <p:spPr bwMode="auto">
          <a:xfrm>
            <a:off x="6267818" y="1784755"/>
            <a:ext cx="2127258" cy="132846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539F4E6-9C0E-C7ED-8D48-03AD5DA56E73}"/>
              </a:ext>
            </a:extLst>
          </p:cNvPr>
          <p:cNvCxnSpPr>
            <a:cxnSpLocks/>
          </p:cNvCxnSpPr>
          <p:nvPr/>
        </p:nvCxnSpPr>
        <p:spPr>
          <a:xfrm flipV="1">
            <a:off x="5964142" y="2786231"/>
            <a:ext cx="1274781" cy="1608268"/>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379640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a:t>Power</a:t>
            </a:r>
          </a:p>
        </p:txBody>
      </p:sp>
      <p:pic>
        <p:nvPicPr>
          <p:cNvPr id="3" name="Picture 2">
            <a:extLst>
              <a:ext uri="{FF2B5EF4-FFF2-40B4-BE49-F238E27FC236}">
                <a16:creationId xmlns:a16="http://schemas.microsoft.com/office/drawing/2014/main" id="{04BF9091-5E1F-F1A2-8573-8218C45C6402}"/>
              </a:ext>
            </a:extLst>
          </p:cNvPr>
          <p:cNvPicPr>
            <a:picLocks noChangeAspect="1"/>
          </p:cNvPicPr>
          <p:nvPr/>
        </p:nvPicPr>
        <p:blipFill>
          <a:blip r:embed="rId3"/>
          <a:stretch>
            <a:fillRect/>
          </a:stretch>
        </p:blipFill>
        <p:spPr>
          <a:xfrm>
            <a:off x="719756" y="1608139"/>
            <a:ext cx="7704488" cy="4275190"/>
          </a:xfrm>
          <a:prstGeom prst="rect">
            <a:avLst/>
          </a:prstGeom>
          <a:ln>
            <a:solidFill>
              <a:schemeClr val="tx1"/>
            </a:solidFill>
          </a:ln>
        </p:spPr>
      </p:pic>
    </p:spTree>
    <p:extLst>
      <p:ext uri="{BB962C8B-B14F-4D97-AF65-F5344CB8AC3E}">
        <p14:creationId xmlns:p14="http://schemas.microsoft.com/office/powerpoint/2010/main" val="249219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Clock, </a:t>
            </a:r>
            <a:r>
              <a:rPr lang="en-US" sz="2400" dirty="0"/>
              <a:t>micro, mounting holes</a:t>
            </a:r>
          </a:p>
        </p:txBody>
      </p:sp>
      <p:pic>
        <p:nvPicPr>
          <p:cNvPr id="7" name="Picture 6">
            <a:extLst>
              <a:ext uri="{FF2B5EF4-FFF2-40B4-BE49-F238E27FC236}">
                <a16:creationId xmlns:a16="http://schemas.microsoft.com/office/drawing/2014/main" id="{66B074FA-0DC6-838B-565E-E8D7FD2EBE13}"/>
              </a:ext>
            </a:extLst>
          </p:cNvPr>
          <p:cNvPicPr>
            <a:picLocks noChangeAspect="1"/>
          </p:cNvPicPr>
          <p:nvPr/>
        </p:nvPicPr>
        <p:blipFill>
          <a:blip r:embed="rId3"/>
          <a:stretch>
            <a:fillRect/>
          </a:stretch>
        </p:blipFill>
        <p:spPr>
          <a:xfrm>
            <a:off x="4813147" y="1312275"/>
            <a:ext cx="3482213" cy="5357251"/>
          </a:xfrm>
          <a:prstGeom prst="rect">
            <a:avLst/>
          </a:prstGeom>
          <a:ln>
            <a:solidFill>
              <a:schemeClr val="tx1"/>
            </a:solidFill>
          </a:ln>
        </p:spPr>
      </p:pic>
      <p:pic>
        <p:nvPicPr>
          <p:cNvPr id="2" name="Picture 1">
            <a:extLst>
              <a:ext uri="{FF2B5EF4-FFF2-40B4-BE49-F238E27FC236}">
                <a16:creationId xmlns:a16="http://schemas.microsoft.com/office/drawing/2014/main" id="{55E28AB2-EC7C-91EA-F88F-CCE456C3FC77}"/>
              </a:ext>
            </a:extLst>
          </p:cNvPr>
          <p:cNvPicPr>
            <a:picLocks noChangeAspect="1"/>
          </p:cNvPicPr>
          <p:nvPr/>
        </p:nvPicPr>
        <p:blipFill rotWithShape="1">
          <a:blip r:embed="rId4"/>
          <a:srcRect t="64062" b="211"/>
          <a:stretch/>
        </p:blipFill>
        <p:spPr>
          <a:xfrm>
            <a:off x="848640" y="1847614"/>
            <a:ext cx="3749281" cy="3914614"/>
          </a:xfrm>
          <a:prstGeom prst="rect">
            <a:avLst/>
          </a:prstGeom>
          <a:ln>
            <a:solidFill>
              <a:schemeClr val="tx1"/>
            </a:solidFill>
          </a:ln>
        </p:spPr>
      </p:pic>
    </p:spTree>
    <p:extLst>
      <p:ext uri="{BB962C8B-B14F-4D97-AF65-F5344CB8AC3E}">
        <p14:creationId xmlns:p14="http://schemas.microsoft.com/office/powerpoint/2010/main" val="3662268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Reset </a:t>
            </a:r>
            <a:r>
              <a:rPr lang="en-US" sz="2400" dirty="0"/>
              <a:t>switch, programming header,</a:t>
            </a:r>
          </a:p>
        </p:txBody>
      </p:sp>
      <p:pic>
        <p:nvPicPr>
          <p:cNvPr id="4" name="Picture 3">
            <a:extLst>
              <a:ext uri="{FF2B5EF4-FFF2-40B4-BE49-F238E27FC236}">
                <a16:creationId xmlns:a16="http://schemas.microsoft.com/office/drawing/2014/main" id="{CEB22802-2B7F-FDAC-3735-9C4A700A297F}"/>
              </a:ext>
            </a:extLst>
          </p:cNvPr>
          <p:cNvPicPr>
            <a:picLocks noChangeAspect="1"/>
          </p:cNvPicPr>
          <p:nvPr/>
        </p:nvPicPr>
        <p:blipFill rotWithShape="1">
          <a:blip r:embed="rId3"/>
          <a:srcRect b="65968"/>
          <a:stretch/>
        </p:blipFill>
        <p:spPr>
          <a:xfrm>
            <a:off x="705034" y="1976767"/>
            <a:ext cx="3731779" cy="3711524"/>
          </a:xfrm>
          <a:prstGeom prst="rect">
            <a:avLst/>
          </a:prstGeom>
          <a:ln>
            <a:solidFill>
              <a:schemeClr val="tx1"/>
            </a:solidFill>
          </a:ln>
        </p:spPr>
      </p:pic>
      <p:pic>
        <p:nvPicPr>
          <p:cNvPr id="13" name="Picture 12">
            <a:extLst>
              <a:ext uri="{FF2B5EF4-FFF2-40B4-BE49-F238E27FC236}">
                <a16:creationId xmlns:a16="http://schemas.microsoft.com/office/drawing/2014/main" id="{E195120A-A8E8-C90F-61AA-814C7F726EC9}"/>
              </a:ext>
            </a:extLst>
          </p:cNvPr>
          <p:cNvPicPr>
            <a:picLocks noChangeAspect="1"/>
          </p:cNvPicPr>
          <p:nvPr/>
        </p:nvPicPr>
        <p:blipFill rotWithShape="1">
          <a:blip r:embed="rId3"/>
          <a:srcRect t="34193" b="49662"/>
          <a:stretch/>
        </p:blipFill>
        <p:spPr>
          <a:xfrm>
            <a:off x="4572000" y="2446044"/>
            <a:ext cx="4166502" cy="1965911"/>
          </a:xfrm>
          <a:prstGeom prst="rect">
            <a:avLst/>
          </a:prstGeom>
          <a:ln>
            <a:solidFill>
              <a:schemeClr val="tx1"/>
            </a:solidFill>
          </a:ln>
        </p:spPr>
      </p:pic>
    </p:spTree>
    <p:extLst>
      <p:ext uri="{BB962C8B-B14F-4D97-AF65-F5344CB8AC3E}">
        <p14:creationId xmlns:p14="http://schemas.microsoft.com/office/powerpoint/2010/main" val="20921278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err="1"/>
              <a:t>spi</a:t>
            </a:r>
            <a:endParaRPr lang="en-US" sz="2400" dirty="0"/>
          </a:p>
        </p:txBody>
      </p:sp>
      <p:pic>
        <p:nvPicPr>
          <p:cNvPr id="3" name="Picture 2">
            <a:extLst>
              <a:ext uri="{FF2B5EF4-FFF2-40B4-BE49-F238E27FC236}">
                <a16:creationId xmlns:a16="http://schemas.microsoft.com/office/drawing/2014/main" id="{0D7AC52D-2A8F-E14C-DB12-DF68E0B42780}"/>
              </a:ext>
            </a:extLst>
          </p:cNvPr>
          <p:cNvPicPr>
            <a:picLocks noChangeAspect="1"/>
          </p:cNvPicPr>
          <p:nvPr/>
        </p:nvPicPr>
        <p:blipFill rotWithShape="1">
          <a:blip r:embed="rId3"/>
          <a:srcRect l="3198"/>
          <a:stretch/>
        </p:blipFill>
        <p:spPr>
          <a:xfrm>
            <a:off x="595615" y="1673425"/>
            <a:ext cx="7952769" cy="4010773"/>
          </a:xfrm>
          <a:prstGeom prst="rect">
            <a:avLst/>
          </a:prstGeom>
          <a:ln w="28575">
            <a:solidFill>
              <a:schemeClr val="tx1"/>
            </a:solidFill>
          </a:ln>
        </p:spPr>
      </p:pic>
    </p:spTree>
    <p:extLst>
      <p:ext uri="{BB962C8B-B14F-4D97-AF65-F5344CB8AC3E}">
        <p14:creationId xmlns:p14="http://schemas.microsoft.com/office/powerpoint/2010/main" val="1209391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err="1"/>
              <a:t>Usb</a:t>
            </a:r>
            <a:r>
              <a:rPr lang="en-US" sz="2400" dirty="0"/>
              <a:t> to </a:t>
            </a:r>
            <a:r>
              <a:rPr lang="en-US" sz="2400" dirty="0" err="1"/>
              <a:t>uart</a:t>
            </a:r>
            <a:r>
              <a:rPr lang="en-US" sz="2400" dirty="0"/>
              <a:t> </a:t>
            </a:r>
            <a:r>
              <a:rPr lang="en-US" sz="2400" dirty="0" err="1"/>
              <a:t>ic</a:t>
            </a:r>
            <a:endParaRPr lang="en-US" sz="2400" dirty="0"/>
          </a:p>
        </p:txBody>
      </p:sp>
      <p:pic>
        <p:nvPicPr>
          <p:cNvPr id="4" name="Picture 3">
            <a:extLst>
              <a:ext uri="{FF2B5EF4-FFF2-40B4-BE49-F238E27FC236}">
                <a16:creationId xmlns:a16="http://schemas.microsoft.com/office/drawing/2014/main" id="{72FB148B-DE8F-FA34-D064-BC57626750D9}"/>
              </a:ext>
            </a:extLst>
          </p:cNvPr>
          <p:cNvPicPr>
            <a:picLocks noChangeAspect="1"/>
          </p:cNvPicPr>
          <p:nvPr/>
        </p:nvPicPr>
        <p:blipFill rotWithShape="1">
          <a:blip r:embed="rId3"/>
          <a:srcRect r="1846" b="48721"/>
          <a:stretch/>
        </p:blipFill>
        <p:spPr>
          <a:xfrm>
            <a:off x="1107284" y="1673425"/>
            <a:ext cx="7003495" cy="4332069"/>
          </a:xfrm>
          <a:prstGeom prst="rect">
            <a:avLst/>
          </a:prstGeom>
          <a:ln>
            <a:solidFill>
              <a:schemeClr val="tx1"/>
            </a:solidFill>
          </a:ln>
        </p:spPr>
      </p:pic>
    </p:spTree>
    <p:extLst>
      <p:ext uri="{BB962C8B-B14F-4D97-AF65-F5344CB8AC3E}">
        <p14:creationId xmlns:p14="http://schemas.microsoft.com/office/powerpoint/2010/main" val="40195587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3.3 to 5V Level Translator </a:t>
            </a:r>
            <a:endParaRPr lang="en-US" sz="2400" dirty="0"/>
          </a:p>
        </p:txBody>
      </p:sp>
      <p:pic>
        <p:nvPicPr>
          <p:cNvPr id="4" name="Picture 3">
            <a:extLst>
              <a:ext uri="{FF2B5EF4-FFF2-40B4-BE49-F238E27FC236}">
                <a16:creationId xmlns:a16="http://schemas.microsoft.com/office/drawing/2014/main" id="{72FB148B-DE8F-FA34-D064-BC57626750D9}"/>
              </a:ext>
            </a:extLst>
          </p:cNvPr>
          <p:cNvPicPr>
            <a:picLocks noChangeAspect="1"/>
          </p:cNvPicPr>
          <p:nvPr/>
        </p:nvPicPr>
        <p:blipFill rotWithShape="1">
          <a:blip r:embed="rId3"/>
          <a:srcRect l="15228" t="53359" r="537" b="-756"/>
          <a:stretch/>
        </p:blipFill>
        <p:spPr>
          <a:xfrm>
            <a:off x="1020305" y="1428310"/>
            <a:ext cx="7103390" cy="4732356"/>
          </a:xfrm>
          <a:prstGeom prst="rect">
            <a:avLst/>
          </a:prstGeom>
          <a:ln>
            <a:solidFill>
              <a:schemeClr val="tx1"/>
            </a:solidFill>
          </a:ln>
        </p:spPr>
      </p:pic>
    </p:spTree>
    <p:extLst>
      <p:ext uri="{BB962C8B-B14F-4D97-AF65-F5344CB8AC3E}">
        <p14:creationId xmlns:p14="http://schemas.microsoft.com/office/powerpoint/2010/main" val="431751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a:t>Gantry limit switch </a:t>
            </a:r>
            <a:r>
              <a:rPr lang="en-US" sz="2400" dirty="0" err="1"/>
              <a:t>gpio</a:t>
            </a:r>
            <a:endParaRPr lang="en-US" sz="2400" dirty="0"/>
          </a:p>
        </p:txBody>
      </p:sp>
      <p:pic>
        <p:nvPicPr>
          <p:cNvPr id="3" name="Picture 2">
            <a:extLst>
              <a:ext uri="{FF2B5EF4-FFF2-40B4-BE49-F238E27FC236}">
                <a16:creationId xmlns:a16="http://schemas.microsoft.com/office/drawing/2014/main" id="{998327CD-6479-6E70-BEAA-638C21F916C2}"/>
              </a:ext>
            </a:extLst>
          </p:cNvPr>
          <p:cNvPicPr>
            <a:picLocks noChangeAspect="1"/>
          </p:cNvPicPr>
          <p:nvPr/>
        </p:nvPicPr>
        <p:blipFill rotWithShape="1">
          <a:blip r:embed="rId3"/>
          <a:srcRect b="41374"/>
          <a:stretch/>
        </p:blipFill>
        <p:spPr>
          <a:xfrm>
            <a:off x="797977" y="1796850"/>
            <a:ext cx="7548045" cy="3865198"/>
          </a:xfrm>
          <a:prstGeom prst="rect">
            <a:avLst/>
          </a:prstGeom>
          <a:ln>
            <a:solidFill>
              <a:schemeClr val="tx1"/>
            </a:solidFill>
          </a:ln>
        </p:spPr>
      </p:pic>
    </p:spTree>
    <p:extLst>
      <p:ext uri="{BB962C8B-B14F-4D97-AF65-F5344CB8AC3E}">
        <p14:creationId xmlns:p14="http://schemas.microsoft.com/office/powerpoint/2010/main" val="3910082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err="1"/>
              <a:t>Ir</a:t>
            </a:r>
            <a:r>
              <a:rPr lang="en-US" sz="2400"/>
              <a:t> </a:t>
            </a:r>
            <a:r>
              <a:rPr lang="en-US" sz="2400" dirty="0"/>
              <a:t>sensor </a:t>
            </a:r>
            <a:r>
              <a:rPr lang="en-US" sz="2400" dirty="0" err="1"/>
              <a:t>gpio</a:t>
            </a:r>
            <a:endParaRPr lang="en-US" sz="2400" dirty="0"/>
          </a:p>
        </p:txBody>
      </p:sp>
      <p:pic>
        <p:nvPicPr>
          <p:cNvPr id="3" name="Picture 2">
            <a:extLst>
              <a:ext uri="{FF2B5EF4-FFF2-40B4-BE49-F238E27FC236}">
                <a16:creationId xmlns:a16="http://schemas.microsoft.com/office/drawing/2014/main" id="{998327CD-6479-6E70-BEAA-638C21F916C2}"/>
              </a:ext>
            </a:extLst>
          </p:cNvPr>
          <p:cNvPicPr>
            <a:picLocks noChangeAspect="1"/>
          </p:cNvPicPr>
          <p:nvPr/>
        </p:nvPicPr>
        <p:blipFill rotWithShape="1">
          <a:blip r:embed="rId3"/>
          <a:srcRect t="58312" b="354"/>
          <a:stretch/>
        </p:blipFill>
        <p:spPr>
          <a:xfrm>
            <a:off x="293582" y="2164596"/>
            <a:ext cx="8556835" cy="3089330"/>
          </a:xfrm>
          <a:prstGeom prst="rect">
            <a:avLst/>
          </a:prstGeom>
          <a:solidFill>
            <a:schemeClr val="accent2"/>
          </a:solidFill>
          <a:ln>
            <a:solidFill>
              <a:schemeClr val="tx1"/>
            </a:solidFill>
          </a:ln>
        </p:spPr>
      </p:pic>
    </p:spTree>
    <p:extLst>
      <p:ext uri="{BB962C8B-B14F-4D97-AF65-F5344CB8AC3E}">
        <p14:creationId xmlns:p14="http://schemas.microsoft.com/office/powerpoint/2010/main" val="29231901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Overview</a:t>
            </a:r>
          </a:p>
        </p:txBody>
      </p:sp>
      <p:sp>
        <p:nvSpPr>
          <p:cNvPr id="13" name="Text Placeholder 12"/>
          <p:cNvSpPr>
            <a:spLocks noGrp="1"/>
          </p:cNvSpPr>
          <p:nvPr>
            <p:ph type="body" idx="12"/>
          </p:nvPr>
        </p:nvSpPr>
        <p:spPr>
          <a:xfrm>
            <a:off x="224118" y="1497838"/>
            <a:ext cx="4885764" cy="4700579"/>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A robot designed to oppose a human player in a game of air hockey</a:t>
            </a:r>
          </a:p>
          <a:p>
            <a:pPr marL="1028700" lvl="1">
              <a:buFont typeface="Arial" panose="020B0604020202020204" pitchFamily="34" charset="0"/>
              <a:buChar char="•"/>
            </a:pPr>
            <a:r>
              <a:rPr lang="en-US" sz="2200" dirty="0">
                <a:latin typeface="Arial" panose="020B0604020202020204" pitchFamily="34" charset="0"/>
                <a:cs typeface="Arial" panose="020B0604020202020204" pitchFamily="34" charset="0"/>
              </a:rPr>
              <a:t>For hobbyists &amp; enthusiasts</a:t>
            </a:r>
          </a:p>
          <a:p>
            <a:pPr marL="1028700" lvl="1">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Uses computer vision to determine a puck’s trajectory</a:t>
            </a:r>
          </a:p>
          <a:p>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The microcontroller then adjusts the position of the paddle via motor control to defend and attack</a:t>
            </a:r>
          </a:p>
          <a:p>
            <a:pPr marL="285750" indent="-28575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Autonomous Air Hockey Robot</a:t>
            </a:r>
          </a:p>
        </p:txBody>
      </p:sp>
      <p:pic>
        <p:nvPicPr>
          <p:cNvPr id="4" name="Picture 3">
            <a:extLst>
              <a:ext uri="{FF2B5EF4-FFF2-40B4-BE49-F238E27FC236}">
                <a16:creationId xmlns:a16="http://schemas.microsoft.com/office/drawing/2014/main" id="{A8E2A3D6-EACD-5473-9B54-A8374E883EA5}"/>
              </a:ext>
            </a:extLst>
          </p:cNvPr>
          <p:cNvPicPr>
            <a:picLocks noChangeAspect="1"/>
          </p:cNvPicPr>
          <p:nvPr/>
        </p:nvPicPr>
        <p:blipFill>
          <a:blip r:embed="rId3"/>
          <a:stretch>
            <a:fillRect/>
          </a:stretch>
        </p:blipFill>
        <p:spPr>
          <a:xfrm>
            <a:off x="5275782" y="1673425"/>
            <a:ext cx="3529351" cy="4392706"/>
          </a:xfrm>
          <a:prstGeom prst="rect">
            <a:avLst/>
          </a:prstGeom>
          <a:solidFill>
            <a:schemeClr val="tx1"/>
          </a:solidFill>
          <a:ln w="38100">
            <a:solidFill>
              <a:schemeClr val="tx1"/>
            </a:solidFill>
          </a:ln>
        </p:spPr>
      </p:pic>
    </p:spTree>
    <p:extLst>
      <p:ext uri="{BB962C8B-B14F-4D97-AF65-F5344CB8AC3E}">
        <p14:creationId xmlns:p14="http://schemas.microsoft.com/office/powerpoint/2010/main" val="485134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a:t>SPI to 7-segment</a:t>
            </a:r>
          </a:p>
        </p:txBody>
      </p:sp>
      <p:pic>
        <p:nvPicPr>
          <p:cNvPr id="4" name="Picture 3">
            <a:extLst>
              <a:ext uri="{FF2B5EF4-FFF2-40B4-BE49-F238E27FC236}">
                <a16:creationId xmlns:a16="http://schemas.microsoft.com/office/drawing/2014/main" id="{B86C09E4-6C43-38B6-F026-757DB2572DBE}"/>
              </a:ext>
            </a:extLst>
          </p:cNvPr>
          <p:cNvPicPr>
            <a:picLocks noChangeAspect="1"/>
          </p:cNvPicPr>
          <p:nvPr/>
        </p:nvPicPr>
        <p:blipFill>
          <a:blip r:embed="rId3"/>
          <a:stretch>
            <a:fillRect/>
          </a:stretch>
        </p:blipFill>
        <p:spPr>
          <a:xfrm>
            <a:off x="762000" y="1491638"/>
            <a:ext cx="7122160" cy="4559464"/>
          </a:xfrm>
          <a:prstGeom prst="rect">
            <a:avLst/>
          </a:prstGeom>
        </p:spPr>
      </p:pic>
    </p:spTree>
    <p:extLst>
      <p:ext uri="{BB962C8B-B14F-4D97-AF65-F5344CB8AC3E}">
        <p14:creationId xmlns:p14="http://schemas.microsoft.com/office/powerpoint/2010/main" val="1819499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6C86FB-2093-956C-59D6-855B35101A5A}"/>
              </a:ext>
            </a:extLst>
          </p:cNvPr>
          <p:cNvSpPr/>
          <p:nvPr/>
        </p:nvSpPr>
        <p:spPr>
          <a:xfrm>
            <a:off x="292975" y="6122968"/>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Overview</a:t>
            </a:r>
          </a:p>
        </p:txBody>
      </p:sp>
      <p:sp>
        <p:nvSpPr>
          <p:cNvPr id="3" name="Rectangle 2">
            <a:extLst>
              <a:ext uri="{FF2B5EF4-FFF2-40B4-BE49-F238E27FC236}">
                <a16:creationId xmlns:a16="http://schemas.microsoft.com/office/drawing/2014/main" id="{AA78E020-62E0-3D09-9548-C5355664C7FF}"/>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5FAF0971-43E6-C5CE-60EC-A8C7EACCAB17}"/>
              </a:ext>
            </a:extLst>
          </p:cNvPr>
          <p:cNvPicPr>
            <a:picLocks noChangeAspect="1"/>
          </p:cNvPicPr>
          <p:nvPr/>
        </p:nvPicPr>
        <p:blipFill>
          <a:blip r:embed="rId3"/>
          <a:stretch>
            <a:fillRect/>
          </a:stretch>
        </p:blipFill>
        <p:spPr>
          <a:xfrm>
            <a:off x="1887262" y="1367555"/>
            <a:ext cx="6271218" cy="5465613"/>
          </a:xfrm>
          <a:prstGeom prst="rect">
            <a:avLst/>
          </a:prstGeom>
        </p:spPr>
      </p:pic>
    </p:spTree>
    <p:extLst>
      <p:ext uri="{BB962C8B-B14F-4D97-AF65-F5344CB8AC3E}">
        <p14:creationId xmlns:p14="http://schemas.microsoft.com/office/powerpoint/2010/main" val="580118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dirty="0">
                <a:latin typeface="Arial" panose="020B0604020202020204" pitchFamily="34" charset="0"/>
                <a:cs typeface="Arial" panose="020B0604020202020204" pitchFamily="34" charset="0"/>
              </a:rPr>
              <a:t>Power System with 5V Barrel Jack transformed to 3.3V for the rest of the board.</a:t>
            </a:r>
          </a:p>
          <a:p>
            <a:r>
              <a:rPr lang="en-US" sz="2200" i="1"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  3.3V                                                     	  5V</a:t>
            </a:r>
          </a:p>
        </p:txBody>
      </p:sp>
      <p:sp>
        <p:nvSpPr>
          <p:cNvPr id="8" name="Text Placeholder 2"/>
          <p:cNvSpPr>
            <a:spLocks noGrp="1"/>
          </p:cNvSpPr>
          <p:nvPr>
            <p:ph type="body" idx="11"/>
          </p:nvPr>
        </p:nvSpPr>
        <p:spPr>
          <a:xfrm>
            <a:off x="457200" y="924643"/>
            <a:ext cx="8229600" cy="442912"/>
          </a:xfrm>
        </p:spPr>
        <p:txBody>
          <a:bodyPr/>
          <a:lstStyle/>
          <a:p>
            <a:r>
              <a:rPr lang="en-US" sz="2400" dirty="0"/>
              <a:t>Power</a:t>
            </a:r>
          </a:p>
        </p:txBody>
      </p:sp>
      <p:sp>
        <p:nvSpPr>
          <p:cNvPr id="5" name="Rectangle 4">
            <a:extLst>
              <a:ext uri="{FF2B5EF4-FFF2-40B4-BE49-F238E27FC236}">
                <a16:creationId xmlns:a16="http://schemas.microsoft.com/office/drawing/2014/main" id="{1EFC3D74-86C6-CDD6-E498-9B68FEA9BF0F}"/>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5" name="Picture 14">
            <a:extLst>
              <a:ext uri="{FF2B5EF4-FFF2-40B4-BE49-F238E27FC236}">
                <a16:creationId xmlns:a16="http://schemas.microsoft.com/office/drawing/2014/main" id="{9A3EB8C1-1114-A925-9995-2A62B4F477E0}"/>
              </a:ext>
            </a:extLst>
          </p:cNvPr>
          <p:cNvPicPr>
            <a:picLocks noChangeAspect="1"/>
          </p:cNvPicPr>
          <p:nvPr/>
        </p:nvPicPr>
        <p:blipFill>
          <a:blip r:embed="rId3"/>
          <a:stretch>
            <a:fillRect/>
          </a:stretch>
        </p:blipFill>
        <p:spPr>
          <a:xfrm>
            <a:off x="57570" y="2655442"/>
            <a:ext cx="4482994" cy="3763097"/>
          </a:xfrm>
          <a:prstGeom prst="rect">
            <a:avLst/>
          </a:prstGeom>
        </p:spPr>
      </p:pic>
      <p:pic>
        <p:nvPicPr>
          <p:cNvPr id="17" name="Picture 16">
            <a:extLst>
              <a:ext uri="{FF2B5EF4-FFF2-40B4-BE49-F238E27FC236}">
                <a16:creationId xmlns:a16="http://schemas.microsoft.com/office/drawing/2014/main" id="{AC6A184C-A60F-DE28-8D7F-E3ABB5FAC738}"/>
              </a:ext>
            </a:extLst>
          </p:cNvPr>
          <p:cNvPicPr>
            <a:picLocks noChangeAspect="1"/>
          </p:cNvPicPr>
          <p:nvPr/>
        </p:nvPicPr>
        <p:blipFill>
          <a:blip r:embed="rId4"/>
          <a:stretch>
            <a:fillRect/>
          </a:stretch>
        </p:blipFill>
        <p:spPr>
          <a:xfrm>
            <a:off x="4572000" y="2655442"/>
            <a:ext cx="4513617" cy="3763097"/>
          </a:xfrm>
          <a:prstGeom prst="rect">
            <a:avLst/>
          </a:prstGeom>
        </p:spPr>
      </p:pic>
    </p:spTree>
    <p:extLst>
      <p:ext uri="{BB962C8B-B14F-4D97-AF65-F5344CB8AC3E}">
        <p14:creationId xmlns:p14="http://schemas.microsoft.com/office/powerpoint/2010/main" val="1959861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13" name="Text Placeholder 12"/>
          <p:cNvSpPr>
            <a:spLocks noGrp="1"/>
          </p:cNvSpPr>
          <p:nvPr>
            <p:ph type="body" idx="12"/>
          </p:nvPr>
        </p:nvSpPr>
        <p:spPr>
          <a:xfrm>
            <a:off x="457199" y="1276709"/>
            <a:ext cx="8537171" cy="5306971"/>
          </a:xfrm>
        </p:spPr>
        <p:txBody>
          <a:bodyPr>
            <a:noAutofit/>
          </a:bodyPr>
          <a:lstStyle/>
          <a:p>
            <a:pPr marL="285750" indent="-285750">
              <a:buFont typeface="Arial" panose="020B0604020202020204" pitchFamily="34" charset="0"/>
              <a:buChar char="•"/>
            </a:pPr>
            <a:r>
              <a:rPr lang="en-US" sz="2200" i="1"/>
              <a:t>Decoupling capacitors run on the underside of </a:t>
            </a:r>
            <a:r>
              <a:rPr lang="en-US" sz="2200" i="1" dirty="0"/>
              <a:t>the board.</a:t>
            </a:r>
          </a:p>
        </p:txBody>
      </p:sp>
      <p:sp>
        <p:nvSpPr>
          <p:cNvPr id="8" name="Text Placeholder 2"/>
          <p:cNvSpPr>
            <a:spLocks noGrp="1"/>
          </p:cNvSpPr>
          <p:nvPr>
            <p:ph type="body" idx="11"/>
          </p:nvPr>
        </p:nvSpPr>
        <p:spPr>
          <a:xfrm>
            <a:off x="457200" y="924643"/>
            <a:ext cx="8229600" cy="442912"/>
          </a:xfrm>
        </p:spPr>
        <p:txBody>
          <a:bodyPr/>
          <a:lstStyle/>
          <a:p>
            <a:r>
              <a:rPr lang="en-US" sz="2400" dirty="0" err="1"/>
              <a:t>MicroController</a:t>
            </a:r>
            <a:r>
              <a:rPr lang="en-US" sz="2400" dirty="0"/>
              <a:t> and Decoupling Capacitors</a:t>
            </a:r>
          </a:p>
        </p:txBody>
      </p:sp>
      <p:sp>
        <p:nvSpPr>
          <p:cNvPr id="2" name="Rectangle 1">
            <a:extLst>
              <a:ext uri="{FF2B5EF4-FFF2-40B4-BE49-F238E27FC236}">
                <a16:creationId xmlns:a16="http://schemas.microsoft.com/office/drawing/2014/main" id="{1D469AF9-F98E-F0FF-5D74-3D29D50D8844}"/>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7" name="Picture 6">
            <a:extLst>
              <a:ext uri="{FF2B5EF4-FFF2-40B4-BE49-F238E27FC236}">
                <a16:creationId xmlns:a16="http://schemas.microsoft.com/office/drawing/2014/main" id="{5A39AA88-76E9-A76E-D544-95ACE33D292A}"/>
              </a:ext>
            </a:extLst>
          </p:cNvPr>
          <p:cNvPicPr>
            <a:picLocks noChangeAspect="1"/>
          </p:cNvPicPr>
          <p:nvPr/>
        </p:nvPicPr>
        <p:blipFill>
          <a:blip r:embed="rId3"/>
          <a:stretch>
            <a:fillRect/>
          </a:stretch>
        </p:blipFill>
        <p:spPr>
          <a:xfrm>
            <a:off x="2305933" y="1859560"/>
            <a:ext cx="4277747" cy="4724120"/>
          </a:xfrm>
          <a:prstGeom prst="rect">
            <a:avLst/>
          </a:prstGeom>
        </p:spPr>
      </p:pic>
    </p:spTree>
    <p:extLst>
      <p:ext uri="{BB962C8B-B14F-4D97-AF65-F5344CB8AC3E}">
        <p14:creationId xmlns:p14="http://schemas.microsoft.com/office/powerpoint/2010/main" val="4018472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Programming header And reset switch</a:t>
            </a:r>
          </a:p>
        </p:txBody>
      </p:sp>
      <p:sp>
        <p:nvSpPr>
          <p:cNvPr id="2" name="Rectangle 1">
            <a:extLst>
              <a:ext uri="{FF2B5EF4-FFF2-40B4-BE49-F238E27FC236}">
                <a16:creationId xmlns:a16="http://schemas.microsoft.com/office/drawing/2014/main" id="{29BF2672-44DB-B58C-D089-9388C160466E}"/>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0" name="Picture 9">
            <a:extLst>
              <a:ext uri="{FF2B5EF4-FFF2-40B4-BE49-F238E27FC236}">
                <a16:creationId xmlns:a16="http://schemas.microsoft.com/office/drawing/2014/main" id="{57DF4031-0E1B-8D08-50EB-0237D7181AF6}"/>
              </a:ext>
            </a:extLst>
          </p:cNvPr>
          <p:cNvPicPr>
            <a:picLocks noChangeAspect="1"/>
          </p:cNvPicPr>
          <p:nvPr/>
        </p:nvPicPr>
        <p:blipFill>
          <a:blip r:embed="rId3"/>
          <a:stretch>
            <a:fillRect/>
          </a:stretch>
        </p:blipFill>
        <p:spPr>
          <a:xfrm>
            <a:off x="939800" y="1475088"/>
            <a:ext cx="7264400" cy="4807876"/>
          </a:xfrm>
          <a:prstGeom prst="rect">
            <a:avLst/>
          </a:prstGeom>
        </p:spPr>
      </p:pic>
    </p:spTree>
    <p:extLst>
      <p:ext uri="{BB962C8B-B14F-4D97-AF65-F5344CB8AC3E}">
        <p14:creationId xmlns:p14="http://schemas.microsoft.com/office/powerpoint/2010/main" val="38419390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dirty="0"/>
              <a:t>USB</a:t>
            </a:r>
            <a:r>
              <a:rPr lang="en-US" sz="2200" i="1"/>
              <a:t> Mini-B Connector through USB&lt;--&gt;UART translator</a:t>
            </a:r>
            <a:endParaRPr lang="en-US" sz="2200" i="1"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USB Connector</a:t>
            </a:r>
          </a:p>
        </p:txBody>
      </p:sp>
      <p:pic>
        <p:nvPicPr>
          <p:cNvPr id="22" name="Picture 21">
            <a:extLst>
              <a:ext uri="{FF2B5EF4-FFF2-40B4-BE49-F238E27FC236}">
                <a16:creationId xmlns:a16="http://schemas.microsoft.com/office/drawing/2014/main" id="{512B19DE-17F5-4D3B-0C7F-188960E43EBE}"/>
              </a:ext>
            </a:extLst>
          </p:cNvPr>
          <p:cNvPicPr>
            <a:picLocks noChangeAspect="1"/>
          </p:cNvPicPr>
          <p:nvPr/>
        </p:nvPicPr>
        <p:blipFill>
          <a:blip r:embed="rId3"/>
          <a:stretch>
            <a:fillRect/>
          </a:stretch>
        </p:blipFill>
        <p:spPr>
          <a:xfrm>
            <a:off x="0" y="1865788"/>
            <a:ext cx="9144000" cy="3804886"/>
          </a:xfrm>
          <a:prstGeom prst="rect">
            <a:avLst/>
          </a:prstGeom>
        </p:spPr>
      </p:pic>
    </p:spTree>
    <p:extLst>
      <p:ext uri="{BB962C8B-B14F-4D97-AF65-F5344CB8AC3E}">
        <p14:creationId xmlns:p14="http://schemas.microsoft.com/office/powerpoint/2010/main" val="740962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LIMIT switches</a:t>
            </a:r>
          </a:p>
        </p:txBody>
      </p:sp>
      <p:sp>
        <p:nvSpPr>
          <p:cNvPr id="2" name="Rectangle 1">
            <a:extLst>
              <a:ext uri="{FF2B5EF4-FFF2-40B4-BE49-F238E27FC236}">
                <a16:creationId xmlns:a16="http://schemas.microsoft.com/office/drawing/2014/main" id="{64616B5E-059C-BFBF-1351-08E4A3AFF1AA}"/>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20" name="Picture 19">
            <a:extLst>
              <a:ext uri="{FF2B5EF4-FFF2-40B4-BE49-F238E27FC236}">
                <a16:creationId xmlns:a16="http://schemas.microsoft.com/office/drawing/2014/main" id="{26E72828-FEDB-A783-8365-19F124B87E5C}"/>
              </a:ext>
            </a:extLst>
          </p:cNvPr>
          <p:cNvPicPr>
            <a:picLocks noChangeAspect="1"/>
          </p:cNvPicPr>
          <p:nvPr/>
        </p:nvPicPr>
        <p:blipFill>
          <a:blip r:embed="rId3"/>
          <a:stretch>
            <a:fillRect/>
          </a:stretch>
        </p:blipFill>
        <p:spPr>
          <a:xfrm>
            <a:off x="185291" y="1889760"/>
            <a:ext cx="4386709" cy="4540404"/>
          </a:xfrm>
          <a:prstGeom prst="rect">
            <a:avLst/>
          </a:prstGeom>
        </p:spPr>
      </p:pic>
      <p:pic>
        <p:nvPicPr>
          <p:cNvPr id="22" name="Picture 21">
            <a:extLst>
              <a:ext uri="{FF2B5EF4-FFF2-40B4-BE49-F238E27FC236}">
                <a16:creationId xmlns:a16="http://schemas.microsoft.com/office/drawing/2014/main" id="{4D31402B-5748-D9EA-87ED-E0F44C465ACE}"/>
              </a:ext>
            </a:extLst>
          </p:cNvPr>
          <p:cNvPicPr>
            <a:picLocks noChangeAspect="1"/>
          </p:cNvPicPr>
          <p:nvPr/>
        </p:nvPicPr>
        <p:blipFill>
          <a:blip r:embed="rId4"/>
          <a:stretch>
            <a:fillRect/>
          </a:stretch>
        </p:blipFill>
        <p:spPr>
          <a:xfrm>
            <a:off x="4607662" y="2142176"/>
            <a:ext cx="4470279" cy="3141024"/>
          </a:xfrm>
          <a:prstGeom prst="rect">
            <a:avLst/>
          </a:prstGeom>
        </p:spPr>
      </p:pic>
    </p:spTree>
    <p:extLst>
      <p:ext uri="{BB962C8B-B14F-4D97-AF65-F5344CB8AC3E}">
        <p14:creationId xmlns:p14="http://schemas.microsoft.com/office/powerpoint/2010/main" val="19218474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Break Sensor Signals</a:t>
            </a:r>
            <a:r>
              <a:rPr lang="en-US" sz="2400"/>
              <a:t> JOHN</a:t>
            </a:r>
            <a:endParaRPr lang="en-US" sz="2400" dirty="0"/>
          </a:p>
        </p:txBody>
      </p:sp>
      <p:sp>
        <p:nvSpPr>
          <p:cNvPr id="2" name="Rectangle 1">
            <a:extLst>
              <a:ext uri="{FF2B5EF4-FFF2-40B4-BE49-F238E27FC236}">
                <a16:creationId xmlns:a16="http://schemas.microsoft.com/office/drawing/2014/main" id="{07018284-0C34-8ABA-12EA-EC8D68550D9C}"/>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6" name="Picture 15">
            <a:extLst>
              <a:ext uri="{FF2B5EF4-FFF2-40B4-BE49-F238E27FC236}">
                <a16:creationId xmlns:a16="http://schemas.microsoft.com/office/drawing/2014/main" id="{34D157E9-2C92-0AB8-FF51-D1ED11BA1FF5}"/>
              </a:ext>
            </a:extLst>
          </p:cNvPr>
          <p:cNvPicPr>
            <a:picLocks noChangeAspect="1"/>
          </p:cNvPicPr>
          <p:nvPr/>
        </p:nvPicPr>
        <p:blipFill>
          <a:blip r:embed="rId3"/>
          <a:stretch>
            <a:fillRect/>
          </a:stretch>
        </p:blipFill>
        <p:spPr>
          <a:xfrm>
            <a:off x="1691640" y="1338258"/>
            <a:ext cx="5760719" cy="5390146"/>
          </a:xfrm>
          <a:prstGeom prst="rect">
            <a:avLst/>
          </a:prstGeom>
        </p:spPr>
      </p:pic>
    </p:spTree>
    <p:extLst>
      <p:ext uri="{BB962C8B-B14F-4D97-AF65-F5344CB8AC3E}">
        <p14:creationId xmlns:p14="http://schemas.microsoft.com/office/powerpoint/2010/main" val="1005577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Motor Control Signals</a:t>
            </a:r>
          </a:p>
        </p:txBody>
      </p:sp>
      <p:sp>
        <p:nvSpPr>
          <p:cNvPr id="2" name="Rectangle 1">
            <a:extLst>
              <a:ext uri="{FF2B5EF4-FFF2-40B4-BE49-F238E27FC236}">
                <a16:creationId xmlns:a16="http://schemas.microsoft.com/office/drawing/2014/main" id="{AC994CEE-B230-D633-BE80-3441E9DEA0E3}"/>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7" name="Picture 6">
            <a:extLst>
              <a:ext uri="{FF2B5EF4-FFF2-40B4-BE49-F238E27FC236}">
                <a16:creationId xmlns:a16="http://schemas.microsoft.com/office/drawing/2014/main" id="{C5FF2708-650B-AD5A-99A8-E74BBF02E420}"/>
              </a:ext>
            </a:extLst>
          </p:cNvPr>
          <p:cNvPicPr>
            <a:picLocks noChangeAspect="1"/>
          </p:cNvPicPr>
          <p:nvPr/>
        </p:nvPicPr>
        <p:blipFill>
          <a:blip r:embed="rId3"/>
          <a:stretch>
            <a:fillRect/>
          </a:stretch>
        </p:blipFill>
        <p:spPr>
          <a:xfrm>
            <a:off x="74814" y="1367555"/>
            <a:ext cx="8994371" cy="5479564"/>
          </a:xfrm>
          <a:prstGeom prst="rect">
            <a:avLst/>
          </a:prstGeom>
        </p:spPr>
      </p:pic>
    </p:spTree>
    <p:extLst>
      <p:ext uri="{BB962C8B-B14F-4D97-AF65-F5344CB8AC3E}">
        <p14:creationId xmlns:p14="http://schemas.microsoft.com/office/powerpoint/2010/main" val="747642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SPI</a:t>
            </a:r>
          </a:p>
        </p:txBody>
      </p:sp>
      <p:sp>
        <p:nvSpPr>
          <p:cNvPr id="3" name="Text Placeholder 2">
            <a:extLst>
              <a:ext uri="{FF2B5EF4-FFF2-40B4-BE49-F238E27FC236}">
                <a16:creationId xmlns:a16="http://schemas.microsoft.com/office/drawing/2014/main" id="{30C40B21-33A1-8B00-EF95-1807906AA885}"/>
              </a:ext>
            </a:extLst>
          </p:cNvPr>
          <p:cNvSpPr>
            <a:spLocks noGrp="1"/>
          </p:cNvSpPr>
          <p:nvPr>
            <p:ph type="body" idx="12"/>
          </p:nvPr>
        </p:nvSpPr>
        <p:spPr>
          <a:xfrm>
            <a:off x="188422" y="5491942"/>
            <a:ext cx="2230582" cy="13020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pic>
        <p:nvPicPr>
          <p:cNvPr id="5" name="Picture 4">
            <a:extLst>
              <a:ext uri="{FF2B5EF4-FFF2-40B4-BE49-F238E27FC236}">
                <a16:creationId xmlns:a16="http://schemas.microsoft.com/office/drawing/2014/main" id="{6A92E5A3-6097-002A-024A-C56623CC3EC2}"/>
              </a:ext>
            </a:extLst>
          </p:cNvPr>
          <p:cNvPicPr>
            <a:picLocks noChangeAspect="1"/>
          </p:cNvPicPr>
          <p:nvPr/>
        </p:nvPicPr>
        <p:blipFill>
          <a:blip r:embed="rId3"/>
          <a:stretch>
            <a:fillRect/>
          </a:stretch>
        </p:blipFill>
        <p:spPr>
          <a:xfrm>
            <a:off x="2278991" y="986167"/>
            <a:ext cx="4802529" cy="5836920"/>
          </a:xfrm>
          <a:prstGeom prst="rect">
            <a:avLst/>
          </a:prstGeom>
        </p:spPr>
      </p:pic>
    </p:spTree>
    <p:extLst>
      <p:ext uri="{BB962C8B-B14F-4D97-AF65-F5344CB8AC3E}">
        <p14:creationId xmlns:p14="http://schemas.microsoft.com/office/powerpoint/2010/main" val="3745252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PSDRs</a:t>
            </a:r>
          </a:p>
        </p:txBody>
      </p:sp>
      <p:sp>
        <p:nvSpPr>
          <p:cNvPr id="13" name="Text Placeholder 12"/>
          <p:cNvSpPr>
            <a:spLocks noGrp="1"/>
          </p:cNvSpPr>
          <p:nvPr>
            <p:ph type="body" idx="12"/>
          </p:nvPr>
        </p:nvSpPr>
        <p:spPr>
          <a:xfrm>
            <a:off x="457200" y="1372668"/>
            <a:ext cx="8229600" cy="4882904"/>
          </a:xfrm>
        </p:spPr>
        <p:txBody>
          <a:bodyPr>
            <a:noAutofit/>
          </a:bodyPr>
          <a:lstStyle/>
          <a:p>
            <a:pPr algn="l">
              <a:buFont typeface="+mj-lt"/>
              <a:buAutoNum type="arabicPeriod"/>
            </a:pPr>
            <a:r>
              <a:rPr lang="en-US" sz="1400" b="0" i="0" dirty="0">
                <a:solidFill>
                  <a:srgbClr val="000000"/>
                </a:solidFill>
                <a:effectLst/>
                <a:latin typeface="Arial" panose="020B0604020202020204" pitchFamily="34" charset="0"/>
              </a:rPr>
              <a:t>PSDR #1 (Hardware): An ability to use a microcontroller to control the XY directions of a gantry system using PWM and 2 motors.</a:t>
            </a:r>
          </a:p>
          <a:p>
            <a:pPr algn="l">
              <a:buFont typeface="+mj-lt"/>
              <a:buAutoNum type="arabicPeriod"/>
            </a:pPr>
            <a:endParaRPr lang="en-US" sz="1400" b="0" i="0" dirty="0">
              <a:solidFill>
                <a:srgbClr val="000000"/>
              </a:solidFill>
              <a:effectLst/>
              <a:latin typeface="Arial" panose="020B0604020202020204" pitchFamily="34" charset="0"/>
            </a:endParaRPr>
          </a:p>
          <a:p>
            <a:pPr algn="l">
              <a:buFont typeface="+mj-lt"/>
              <a:buAutoNum type="arabicPeriod"/>
            </a:pPr>
            <a:r>
              <a:rPr lang="en-US" sz="1400" b="0" i="0" dirty="0">
                <a:solidFill>
                  <a:srgbClr val="000000"/>
                </a:solidFill>
                <a:effectLst/>
                <a:latin typeface="Arial" panose="020B0604020202020204" pitchFamily="34" charset="0"/>
              </a:rPr>
              <a:t>PSDR #2 (Hardware): An ability to interface with an IC to establish communication and send data between a microcontroller and a PC via UART.</a:t>
            </a:r>
          </a:p>
          <a:p>
            <a:pPr algn="l">
              <a:buFont typeface="+mj-lt"/>
              <a:buAutoNum type="arabicPeriod"/>
            </a:pPr>
            <a:endParaRPr lang="en-US" sz="1400" b="0" i="0" dirty="0">
              <a:solidFill>
                <a:srgbClr val="000000"/>
              </a:solidFill>
              <a:effectLst/>
              <a:latin typeface="Arial" panose="020B0604020202020204" pitchFamily="34" charset="0"/>
            </a:endParaRPr>
          </a:p>
          <a:p>
            <a:pPr algn="l">
              <a:buFont typeface="+mj-lt"/>
              <a:buAutoNum type="arabicPeriod"/>
            </a:pPr>
            <a:r>
              <a:rPr lang="en-US" sz="1400" b="0" i="0" dirty="0">
                <a:solidFill>
                  <a:srgbClr val="000000"/>
                </a:solidFill>
                <a:effectLst/>
                <a:latin typeface="Arial" panose="020B0604020202020204" pitchFamily="34" charset="0"/>
              </a:rPr>
              <a:t>PSDR #3 (Hardware): An ability to interface a seven-segment display scoreboard with shift registers.</a:t>
            </a:r>
          </a:p>
          <a:p>
            <a:pPr algn="l">
              <a:buFont typeface="+mj-lt"/>
              <a:buAutoNum type="arabicPeriod"/>
            </a:pPr>
            <a:endParaRPr lang="en-US" sz="1400" b="0" i="0" dirty="0">
              <a:solidFill>
                <a:srgbClr val="000000"/>
              </a:solidFill>
              <a:effectLst/>
              <a:latin typeface="Arial" panose="020B0604020202020204" pitchFamily="34" charset="0"/>
            </a:endParaRPr>
          </a:p>
          <a:p>
            <a:pPr algn="l">
              <a:buFont typeface="+mj-lt"/>
              <a:buAutoNum type="arabicPeriod"/>
            </a:pPr>
            <a:r>
              <a:rPr lang="en-US" sz="1400" b="0" i="0" dirty="0">
                <a:solidFill>
                  <a:srgbClr val="000000"/>
                </a:solidFill>
                <a:effectLst/>
                <a:latin typeface="Arial" panose="020B0604020202020204" pitchFamily="34" charset="0"/>
              </a:rPr>
              <a:t>PSDR #4 (Hardware): An ability to keep score with a microcontroller by counting the number of times an interrupt is triggered by a puck passing through an infrared laser beam.</a:t>
            </a:r>
          </a:p>
          <a:p>
            <a:pPr algn="l">
              <a:buFont typeface="+mj-lt"/>
              <a:buAutoNum type="arabicPeriod"/>
            </a:pPr>
            <a:endParaRPr lang="en-US" sz="1400" b="0" i="0" dirty="0">
              <a:solidFill>
                <a:srgbClr val="000000"/>
              </a:solidFill>
              <a:effectLst/>
              <a:latin typeface="Arial" panose="020B0604020202020204" pitchFamily="34" charset="0"/>
            </a:endParaRPr>
          </a:p>
          <a:p>
            <a:pPr algn="l">
              <a:buFont typeface="+mj-lt"/>
              <a:buAutoNum type="arabicPeriod"/>
            </a:pPr>
            <a:r>
              <a:rPr lang="en-US" sz="1400" b="0" i="0" dirty="0">
                <a:solidFill>
                  <a:srgbClr val="000000"/>
                </a:solidFill>
                <a:effectLst/>
                <a:latin typeface="Arial" panose="020B0604020202020204" pitchFamily="34" charset="0"/>
              </a:rPr>
              <a:t>PSDR #5 (Software): An ability to estimate the position and trajectory of a puck in motion using computer vision.</a:t>
            </a:r>
          </a:p>
          <a:p>
            <a:pPr algn="l"/>
            <a:endParaRPr lang="en-US" sz="1400" b="0" i="0" dirty="0">
              <a:solidFill>
                <a:srgbClr val="000000"/>
              </a:solidFill>
              <a:effectLst/>
              <a:latin typeface="Arial" panose="020B0604020202020204" pitchFamily="34" charset="0"/>
            </a:endParaRPr>
          </a:p>
          <a:p>
            <a:pPr algn="l">
              <a:buFont typeface="+mj-lt"/>
              <a:buAutoNum type="arabicPeriod"/>
            </a:pPr>
            <a:r>
              <a:rPr lang="en-US" sz="1400" b="0" i="0" dirty="0">
                <a:solidFill>
                  <a:srgbClr val="000000"/>
                </a:solidFill>
                <a:effectLst/>
                <a:latin typeface="Arial" panose="020B0604020202020204" pitchFamily="34" charset="0"/>
              </a:rPr>
              <a:t>SPSDR #1 (Hardware): An ability to amplify a PWM signal using an amplifying circuit to produce sound using speakers in the scoreboard system.</a:t>
            </a:r>
          </a:p>
          <a:p>
            <a:pPr algn="l">
              <a:buFont typeface="+mj-lt"/>
              <a:buAutoNum type="arabicPeriod"/>
            </a:pPr>
            <a:r>
              <a:rPr lang="en-US" sz="1400" b="0" i="0" dirty="0">
                <a:solidFill>
                  <a:srgbClr val="000000"/>
                </a:solidFill>
                <a:effectLst/>
                <a:latin typeface="Arial" panose="020B0604020202020204" pitchFamily="34" charset="0"/>
              </a:rPr>
              <a:t>SPSDR #2 (Hardware): An ability to use button input to determine robot reaction speed by adjusting motor speed in software.</a:t>
            </a:r>
          </a:p>
          <a:p>
            <a:pPr marL="285750" indent="-285750">
              <a:buFont typeface="Arial" panose="020B0604020202020204" pitchFamily="34" charset="0"/>
              <a:buChar char="•"/>
            </a:pPr>
            <a:endParaRPr lang="en-US" sz="14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Project Specific Design Requirements + Stretch Goals</a:t>
            </a:r>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Oscillator and BOOT0</a:t>
            </a:r>
          </a:p>
        </p:txBody>
      </p:sp>
      <p:sp>
        <p:nvSpPr>
          <p:cNvPr id="9" name="TextBox 8">
            <a:extLst>
              <a:ext uri="{FF2B5EF4-FFF2-40B4-BE49-F238E27FC236}">
                <a16:creationId xmlns:a16="http://schemas.microsoft.com/office/drawing/2014/main" id="{0C3DB6DB-E2CE-5CBE-BA5B-B19D28752F1B}"/>
              </a:ext>
            </a:extLst>
          </p:cNvPr>
          <p:cNvSpPr txBox="1"/>
          <p:nvPr/>
        </p:nvSpPr>
        <p:spPr>
          <a:xfrm>
            <a:off x="821026" y="2307792"/>
            <a:ext cx="837280" cy="369332"/>
          </a:xfrm>
          <a:prstGeom prst="rect">
            <a:avLst/>
          </a:prstGeom>
          <a:noFill/>
        </p:spPr>
        <p:txBody>
          <a:bodyPr wrap="none" rtlCol="0">
            <a:spAutoFit/>
          </a:bodyPr>
          <a:lstStyle/>
          <a:p>
            <a:r>
              <a:rPr lang="en-US" dirty="0"/>
              <a:t>BOOT0</a:t>
            </a:r>
          </a:p>
        </p:txBody>
      </p:sp>
      <p:sp>
        <p:nvSpPr>
          <p:cNvPr id="10" name="TextBox 9">
            <a:extLst>
              <a:ext uri="{FF2B5EF4-FFF2-40B4-BE49-F238E27FC236}">
                <a16:creationId xmlns:a16="http://schemas.microsoft.com/office/drawing/2014/main" id="{B1A6CB51-1DA5-A1A8-9135-78429436499F}"/>
              </a:ext>
            </a:extLst>
          </p:cNvPr>
          <p:cNvSpPr txBox="1"/>
          <p:nvPr/>
        </p:nvSpPr>
        <p:spPr>
          <a:xfrm>
            <a:off x="363208" y="5017968"/>
            <a:ext cx="1752916" cy="369332"/>
          </a:xfrm>
          <a:prstGeom prst="rect">
            <a:avLst/>
          </a:prstGeom>
          <a:noFill/>
        </p:spPr>
        <p:txBody>
          <a:bodyPr wrap="none" rtlCol="0">
            <a:spAutoFit/>
          </a:bodyPr>
          <a:lstStyle/>
          <a:p>
            <a:r>
              <a:rPr lang="en-US" dirty="0"/>
              <a:t>Crystal Oscillator</a:t>
            </a:r>
          </a:p>
        </p:txBody>
      </p:sp>
      <p:sp>
        <p:nvSpPr>
          <p:cNvPr id="2" name="Rectangle 1">
            <a:extLst>
              <a:ext uri="{FF2B5EF4-FFF2-40B4-BE49-F238E27FC236}">
                <a16:creationId xmlns:a16="http://schemas.microsoft.com/office/drawing/2014/main" id="{EA9EFC9F-24BE-E1A5-E6CB-9277E04A75D0}"/>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3C9B9BDF-AFE1-873E-E226-ABAA571F0B57}"/>
              </a:ext>
            </a:extLst>
          </p:cNvPr>
          <p:cNvPicPr>
            <a:picLocks noChangeAspect="1"/>
          </p:cNvPicPr>
          <p:nvPr/>
        </p:nvPicPr>
        <p:blipFill>
          <a:blip r:embed="rId3"/>
          <a:stretch>
            <a:fillRect/>
          </a:stretch>
        </p:blipFill>
        <p:spPr>
          <a:xfrm>
            <a:off x="2852225" y="1299149"/>
            <a:ext cx="3439550" cy="2543646"/>
          </a:xfrm>
          <a:prstGeom prst="rect">
            <a:avLst/>
          </a:prstGeom>
        </p:spPr>
      </p:pic>
      <p:pic>
        <p:nvPicPr>
          <p:cNvPr id="16" name="Picture 15">
            <a:extLst>
              <a:ext uri="{FF2B5EF4-FFF2-40B4-BE49-F238E27FC236}">
                <a16:creationId xmlns:a16="http://schemas.microsoft.com/office/drawing/2014/main" id="{A564BF66-41E8-1627-2B0A-718817A2EC89}"/>
              </a:ext>
            </a:extLst>
          </p:cNvPr>
          <p:cNvPicPr>
            <a:picLocks noChangeAspect="1"/>
          </p:cNvPicPr>
          <p:nvPr/>
        </p:nvPicPr>
        <p:blipFill>
          <a:blip r:embed="rId4"/>
          <a:stretch>
            <a:fillRect/>
          </a:stretch>
        </p:blipFill>
        <p:spPr>
          <a:xfrm>
            <a:off x="2457798" y="3922509"/>
            <a:ext cx="3870960" cy="2805895"/>
          </a:xfrm>
          <a:prstGeom prst="rect">
            <a:avLst/>
          </a:prstGeom>
        </p:spPr>
      </p:pic>
    </p:spTree>
    <p:extLst>
      <p:ext uri="{BB962C8B-B14F-4D97-AF65-F5344CB8AC3E}">
        <p14:creationId xmlns:p14="http://schemas.microsoft.com/office/powerpoint/2010/main" val="10599733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6C86FB-2093-956C-59D6-855B35101A5A}"/>
              </a:ext>
            </a:extLst>
          </p:cNvPr>
          <p:cNvSpPr/>
          <p:nvPr/>
        </p:nvSpPr>
        <p:spPr>
          <a:xfrm>
            <a:off x="292975" y="6122968"/>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SPI overview</a:t>
            </a:r>
          </a:p>
        </p:txBody>
      </p:sp>
      <p:sp>
        <p:nvSpPr>
          <p:cNvPr id="3" name="Rectangle 2">
            <a:extLst>
              <a:ext uri="{FF2B5EF4-FFF2-40B4-BE49-F238E27FC236}">
                <a16:creationId xmlns:a16="http://schemas.microsoft.com/office/drawing/2014/main" id="{AA78E020-62E0-3D09-9548-C5355664C7FF}"/>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4AE29E19-74B5-961D-7FA2-27FF5C19075A}"/>
              </a:ext>
            </a:extLst>
          </p:cNvPr>
          <p:cNvPicPr>
            <a:picLocks noChangeAspect="1"/>
          </p:cNvPicPr>
          <p:nvPr/>
        </p:nvPicPr>
        <p:blipFill>
          <a:blip r:embed="rId3"/>
          <a:stretch>
            <a:fillRect/>
          </a:stretch>
        </p:blipFill>
        <p:spPr>
          <a:xfrm>
            <a:off x="1279704" y="1463410"/>
            <a:ext cx="6584592" cy="5264994"/>
          </a:xfrm>
          <a:prstGeom prst="rect">
            <a:avLst/>
          </a:prstGeom>
        </p:spPr>
      </p:pic>
    </p:spTree>
    <p:extLst>
      <p:ext uri="{BB962C8B-B14F-4D97-AF65-F5344CB8AC3E}">
        <p14:creationId xmlns:p14="http://schemas.microsoft.com/office/powerpoint/2010/main" val="41612690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0" y="2055503"/>
            <a:ext cx="4572000" cy="3579170"/>
          </a:xfrm>
        </p:spPr>
        <p:txBody>
          <a:bodyPr>
            <a:noAutofit/>
          </a:bodyPr>
          <a:lstStyle/>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receives data over UART</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Camera provides sufficient data to PC</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PC identifies projected coordinates of a puck in motion</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Micro turns the motors using the motor driver as expected</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Micro interfaces with IR sensors to detect goals</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Shift registers tested/verified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Scoreboard tested and 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LDO has not yet been tested </a:t>
            </a: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Testing and verifying major components</a:t>
            </a:r>
          </a:p>
        </p:txBody>
      </p:sp>
      <p:sp>
        <p:nvSpPr>
          <p:cNvPr id="2" name="Rectangle: Rounded Corners 1">
            <a:extLst>
              <a:ext uri="{FF2B5EF4-FFF2-40B4-BE49-F238E27FC236}">
                <a16:creationId xmlns:a16="http://schemas.microsoft.com/office/drawing/2014/main" id="{BCC9C8F7-8E07-F55F-2236-FB4B126480EE}"/>
              </a:ext>
            </a:extLst>
          </p:cNvPr>
          <p:cNvSpPr/>
          <p:nvPr/>
        </p:nvSpPr>
        <p:spPr>
          <a:xfrm>
            <a:off x="249059" y="2119557"/>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Microcontroller</a:t>
            </a:r>
          </a:p>
        </p:txBody>
      </p:sp>
      <p:sp>
        <p:nvSpPr>
          <p:cNvPr id="12" name="Rectangle: Rounded Corners 11">
            <a:extLst>
              <a:ext uri="{FF2B5EF4-FFF2-40B4-BE49-F238E27FC236}">
                <a16:creationId xmlns:a16="http://schemas.microsoft.com/office/drawing/2014/main" id="{3B355BC0-0895-E0A8-5D5E-A22E4BD84BA3}"/>
              </a:ext>
            </a:extLst>
          </p:cNvPr>
          <p:cNvSpPr/>
          <p:nvPr/>
        </p:nvSpPr>
        <p:spPr>
          <a:xfrm>
            <a:off x="249059" y="3027064"/>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Motors</a:t>
            </a:r>
          </a:p>
        </p:txBody>
      </p:sp>
      <p:sp>
        <p:nvSpPr>
          <p:cNvPr id="14" name="Rectangle: Rounded Corners 13">
            <a:extLst>
              <a:ext uri="{FF2B5EF4-FFF2-40B4-BE49-F238E27FC236}">
                <a16:creationId xmlns:a16="http://schemas.microsoft.com/office/drawing/2014/main" id="{A46E555E-5ACA-5EC1-B34F-6EB233BDA9C6}"/>
              </a:ext>
            </a:extLst>
          </p:cNvPr>
          <p:cNvSpPr/>
          <p:nvPr/>
        </p:nvSpPr>
        <p:spPr>
          <a:xfrm>
            <a:off x="249059" y="3479154"/>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 Drivers</a:t>
            </a:r>
          </a:p>
        </p:txBody>
      </p:sp>
      <p:sp>
        <p:nvSpPr>
          <p:cNvPr id="15" name="Rectangle: Rounded Corners 14">
            <a:extLst>
              <a:ext uri="{FF2B5EF4-FFF2-40B4-BE49-F238E27FC236}">
                <a16:creationId xmlns:a16="http://schemas.microsoft.com/office/drawing/2014/main" id="{5C8DBE0C-8EC9-B23B-8A73-EA967E66F650}"/>
              </a:ext>
            </a:extLst>
          </p:cNvPr>
          <p:cNvSpPr/>
          <p:nvPr/>
        </p:nvSpPr>
        <p:spPr>
          <a:xfrm>
            <a:off x="249059" y="3930928"/>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IR Sensors</a:t>
            </a:r>
          </a:p>
        </p:txBody>
      </p:sp>
      <p:sp>
        <p:nvSpPr>
          <p:cNvPr id="16" name="Rectangle: Rounded Corners 15">
            <a:extLst>
              <a:ext uri="{FF2B5EF4-FFF2-40B4-BE49-F238E27FC236}">
                <a16:creationId xmlns:a16="http://schemas.microsoft.com/office/drawing/2014/main" id="{187FC204-E15B-E9BF-3DCF-3D4B33C9E385}"/>
              </a:ext>
            </a:extLst>
          </p:cNvPr>
          <p:cNvSpPr/>
          <p:nvPr/>
        </p:nvSpPr>
        <p:spPr>
          <a:xfrm>
            <a:off x="249059" y="438151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Shift Registers</a:t>
            </a:r>
          </a:p>
        </p:txBody>
      </p:sp>
      <p:sp>
        <p:nvSpPr>
          <p:cNvPr id="17" name="Rectangle: Rounded Corners 16">
            <a:extLst>
              <a:ext uri="{FF2B5EF4-FFF2-40B4-BE49-F238E27FC236}">
                <a16:creationId xmlns:a16="http://schemas.microsoft.com/office/drawing/2014/main" id="{B856B0CF-D302-819E-9899-DC6829EAC803}"/>
              </a:ext>
            </a:extLst>
          </p:cNvPr>
          <p:cNvSpPr/>
          <p:nvPr/>
        </p:nvSpPr>
        <p:spPr>
          <a:xfrm>
            <a:off x="249059" y="483130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Scoreboard</a:t>
            </a:r>
          </a:p>
        </p:txBody>
      </p:sp>
      <p:sp>
        <p:nvSpPr>
          <p:cNvPr id="18" name="Rectangle: Rounded Corners 17">
            <a:extLst>
              <a:ext uri="{FF2B5EF4-FFF2-40B4-BE49-F238E27FC236}">
                <a16:creationId xmlns:a16="http://schemas.microsoft.com/office/drawing/2014/main" id="{16E9A039-46B4-2986-1F3E-0F848C3D84D4}"/>
              </a:ext>
            </a:extLst>
          </p:cNvPr>
          <p:cNvSpPr/>
          <p:nvPr/>
        </p:nvSpPr>
        <p:spPr>
          <a:xfrm>
            <a:off x="249059" y="5296958"/>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LDO</a:t>
            </a:r>
          </a:p>
        </p:txBody>
      </p:sp>
      <p:sp>
        <p:nvSpPr>
          <p:cNvPr id="19" name="Rectangle: Rounded Corners 18">
            <a:extLst>
              <a:ext uri="{FF2B5EF4-FFF2-40B4-BE49-F238E27FC236}">
                <a16:creationId xmlns:a16="http://schemas.microsoft.com/office/drawing/2014/main" id="{C7FAE805-2EC8-2AE8-CC13-B74F2DEAA51D}"/>
              </a:ext>
            </a:extLst>
          </p:cNvPr>
          <p:cNvSpPr/>
          <p:nvPr/>
        </p:nvSpPr>
        <p:spPr>
          <a:xfrm>
            <a:off x="249059" y="257497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Camera + PC</a:t>
            </a:r>
          </a:p>
        </p:txBody>
      </p:sp>
      <p:sp>
        <p:nvSpPr>
          <p:cNvPr id="21" name="Rectangle: Rounded Corners 20">
            <a:extLst>
              <a:ext uri="{FF2B5EF4-FFF2-40B4-BE49-F238E27FC236}">
                <a16:creationId xmlns:a16="http://schemas.microsoft.com/office/drawing/2014/main" id="{D2C53903-EFC6-73C9-C24A-B5EC222B9E81}"/>
              </a:ext>
            </a:extLst>
          </p:cNvPr>
          <p:cNvSpPr/>
          <p:nvPr/>
        </p:nvSpPr>
        <p:spPr>
          <a:xfrm>
            <a:off x="249059" y="1614406"/>
            <a:ext cx="1912302"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Component</a:t>
            </a:r>
          </a:p>
        </p:txBody>
      </p:sp>
      <p:sp>
        <p:nvSpPr>
          <p:cNvPr id="22" name="Rectangle: Rounded Corners 21">
            <a:extLst>
              <a:ext uri="{FF2B5EF4-FFF2-40B4-BE49-F238E27FC236}">
                <a16:creationId xmlns:a16="http://schemas.microsoft.com/office/drawing/2014/main" id="{EE4D2E4C-33DB-E055-5489-4882F69EDAF0}"/>
              </a:ext>
            </a:extLst>
          </p:cNvPr>
          <p:cNvSpPr/>
          <p:nvPr/>
        </p:nvSpPr>
        <p:spPr>
          <a:xfrm>
            <a:off x="2313761" y="1614405"/>
            <a:ext cx="974534"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Tested</a:t>
            </a:r>
          </a:p>
        </p:txBody>
      </p:sp>
      <p:sp>
        <p:nvSpPr>
          <p:cNvPr id="23" name="Rectangle: Rounded Corners 22">
            <a:extLst>
              <a:ext uri="{FF2B5EF4-FFF2-40B4-BE49-F238E27FC236}">
                <a16:creationId xmlns:a16="http://schemas.microsoft.com/office/drawing/2014/main" id="{CB52A36A-654F-72E8-E637-F8B7343091DB}"/>
              </a:ext>
            </a:extLst>
          </p:cNvPr>
          <p:cNvSpPr/>
          <p:nvPr/>
        </p:nvSpPr>
        <p:spPr>
          <a:xfrm>
            <a:off x="3440695" y="1614406"/>
            <a:ext cx="1036249"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a:t>
            </a:r>
          </a:p>
        </p:txBody>
      </p:sp>
      <p:sp>
        <p:nvSpPr>
          <p:cNvPr id="24" name="Rectangle: Rounded Corners 23">
            <a:extLst>
              <a:ext uri="{FF2B5EF4-FFF2-40B4-BE49-F238E27FC236}">
                <a16:creationId xmlns:a16="http://schemas.microsoft.com/office/drawing/2014/main" id="{BF6F4C3E-D54D-D478-B17F-79DE9A60F27F}"/>
              </a:ext>
            </a:extLst>
          </p:cNvPr>
          <p:cNvSpPr/>
          <p:nvPr/>
        </p:nvSpPr>
        <p:spPr>
          <a:xfrm>
            <a:off x="4667058" y="1608249"/>
            <a:ext cx="4227883"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Notes</a:t>
            </a:r>
          </a:p>
        </p:txBody>
      </p:sp>
      <p:pic>
        <p:nvPicPr>
          <p:cNvPr id="1026" name="Picture 2" descr="Check Mark Clipart PNG Transparent Background, Free Download #45019 -  FreeIconsPNG">
            <a:extLst>
              <a:ext uri="{FF2B5EF4-FFF2-40B4-BE49-F238E27FC236}">
                <a16:creationId xmlns:a16="http://schemas.microsoft.com/office/drawing/2014/main" id="{88E9898C-B603-2BE0-B65A-2941B78D9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209899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heck Mark Clipart PNG Transparent Background, Free Download #45019 -  FreeIconsPNG">
            <a:extLst>
              <a:ext uri="{FF2B5EF4-FFF2-40B4-BE49-F238E27FC236}">
                <a16:creationId xmlns:a16="http://schemas.microsoft.com/office/drawing/2014/main" id="{BBDB674C-C030-9EDD-8A90-61450CE8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2055503"/>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heck Mark Clipart PNG Transparent Background, Free Download #45019 -  FreeIconsPNG">
            <a:extLst>
              <a:ext uri="{FF2B5EF4-FFF2-40B4-BE49-F238E27FC236}">
                <a16:creationId xmlns:a16="http://schemas.microsoft.com/office/drawing/2014/main" id="{9772827B-ABBA-69D7-84E2-FCF9B949C3CD}"/>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3413215"/>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heck Mark Clipart PNG Transparent Background, Free Download #45019 -  FreeIconsPNG">
            <a:extLst>
              <a:ext uri="{FF2B5EF4-FFF2-40B4-BE49-F238E27FC236}">
                <a16:creationId xmlns:a16="http://schemas.microsoft.com/office/drawing/2014/main" id="{3FE6F7A4-22BF-6302-4C90-81776E7EE5A8}"/>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3369722"/>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eck Mark Clipart PNG Transparent Background, Free Download #45019 -  FreeIconsPNG">
            <a:extLst>
              <a:ext uri="{FF2B5EF4-FFF2-40B4-BE49-F238E27FC236}">
                <a16:creationId xmlns:a16="http://schemas.microsoft.com/office/drawing/2014/main" id="{6DFDF33E-19C7-2588-3763-58A1DF5C27EA}"/>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45130" y="297786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eck Mark Clipart PNG Transparent Background, Free Download #45019 -  FreeIconsPNG">
            <a:extLst>
              <a:ext uri="{FF2B5EF4-FFF2-40B4-BE49-F238E27FC236}">
                <a16:creationId xmlns:a16="http://schemas.microsoft.com/office/drawing/2014/main" id="{5920911C-7B35-FE37-BB40-4D22A1D625E1}"/>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790756" y="293436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heck Mark Clipart PNG Transparent Background, Free Download #45019 -  FreeIconsPNG">
            <a:extLst>
              <a:ext uri="{FF2B5EF4-FFF2-40B4-BE49-F238E27FC236}">
                <a16:creationId xmlns:a16="http://schemas.microsoft.com/office/drawing/2014/main" id="{C7763644-55DC-F137-3AAA-20C72E77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256950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eck Mark Clipart PNG Transparent Background, Free Download #45019 -  FreeIconsPNG">
            <a:extLst>
              <a:ext uri="{FF2B5EF4-FFF2-40B4-BE49-F238E27FC236}">
                <a16:creationId xmlns:a16="http://schemas.microsoft.com/office/drawing/2014/main" id="{8A1B8211-1E29-3A22-3332-A78A7C8DF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756" y="252601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eck Mark Clipart PNG Transparent Background, Free Download #45019 -  FreeIconsPNG">
            <a:extLst>
              <a:ext uri="{FF2B5EF4-FFF2-40B4-BE49-F238E27FC236}">
                <a16:creationId xmlns:a16="http://schemas.microsoft.com/office/drawing/2014/main" id="{839870CB-E73C-B3C7-AECD-DA3FC699A891}"/>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3878904"/>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eck Mark Clipart PNG Transparent Background, Free Download #45019 -  FreeIconsPNG">
            <a:extLst>
              <a:ext uri="{FF2B5EF4-FFF2-40B4-BE49-F238E27FC236}">
                <a16:creationId xmlns:a16="http://schemas.microsoft.com/office/drawing/2014/main" id="{7F2360BD-0BED-F518-624A-FFA22BC4B5F2}"/>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3835411"/>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eck Mark Clipart PNG Transparent Background, Free Download #45019 -  FreeIconsPNG">
            <a:extLst>
              <a:ext uri="{FF2B5EF4-FFF2-40B4-BE49-F238E27FC236}">
                <a16:creationId xmlns:a16="http://schemas.microsoft.com/office/drawing/2014/main" id="{8BDFEF56-31D2-0C49-05E1-F76643FC94EB}"/>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4344593"/>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eck Mark Clipart PNG Transparent Background, Free Download #45019 -  FreeIconsPNG">
            <a:extLst>
              <a:ext uri="{FF2B5EF4-FFF2-40B4-BE49-F238E27FC236}">
                <a16:creationId xmlns:a16="http://schemas.microsoft.com/office/drawing/2014/main" id="{B70A7EB1-4A97-69D0-7372-864A7D3E0DE7}"/>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4301100"/>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eck Mark Clipart PNG Transparent Background, Free Download #45019 -  FreeIconsPNG">
            <a:extLst>
              <a:ext uri="{FF2B5EF4-FFF2-40B4-BE49-F238E27FC236}">
                <a16:creationId xmlns:a16="http://schemas.microsoft.com/office/drawing/2014/main" id="{3D717182-DC6E-F59C-3452-28BEFB25B756}"/>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45130" y="481028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 Cross Clipart | i2Clipart - Royalty Free Public Domain Clipart">
            <a:extLst>
              <a:ext uri="{FF2B5EF4-FFF2-40B4-BE49-F238E27FC236}">
                <a16:creationId xmlns:a16="http://schemas.microsoft.com/office/drawing/2014/main" id="{2E080A39-9E76-278D-3F62-F775973C7D0C}"/>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2626906" y="5275971"/>
            <a:ext cx="321945" cy="2760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Red Cross Clipart | i2Clipart - Royalty Free Public Domain Clipart">
            <a:extLst>
              <a:ext uri="{FF2B5EF4-FFF2-40B4-BE49-F238E27FC236}">
                <a16:creationId xmlns:a16="http://schemas.microsoft.com/office/drawing/2014/main" id="{87CE5D70-FDF9-D78A-BC97-FBA8527EEC87}"/>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35470" y="5315137"/>
            <a:ext cx="292425" cy="27604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Red Cross Clipart | i2Clipart - Royalty Free Public Domain Clipart">
            <a:extLst>
              <a:ext uri="{FF2B5EF4-FFF2-40B4-BE49-F238E27FC236}">
                <a16:creationId xmlns:a16="http://schemas.microsoft.com/office/drawing/2014/main" id="{53B695D3-47DB-A0F6-1C57-1164B70CDB15}"/>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20275" y="4849022"/>
            <a:ext cx="292425" cy="27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02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0" y="2055503"/>
            <a:ext cx="4572000" cy="3579170"/>
          </a:xfrm>
        </p:spPr>
        <p:txBody>
          <a:bodyPr>
            <a:noAutofit/>
          </a:bodyPr>
          <a:lstStyle/>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receives data over UART</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Camera provides sufficient data to PC</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PC identifies projected coordinates of a puck in motion</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turns the motors using the motor driver as expected</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Micro interfaces with IR sensors to detect goals</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Shift registers tested/verified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Scoreboard tested and 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LDO has not yet been tested </a:t>
            </a: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Testing and verifying major components</a:t>
            </a:r>
          </a:p>
        </p:txBody>
      </p:sp>
      <p:sp>
        <p:nvSpPr>
          <p:cNvPr id="2" name="Rectangle: Rounded Corners 1">
            <a:extLst>
              <a:ext uri="{FF2B5EF4-FFF2-40B4-BE49-F238E27FC236}">
                <a16:creationId xmlns:a16="http://schemas.microsoft.com/office/drawing/2014/main" id="{BCC9C8F7-8E07-F55F-2236-FB4B126480EE}"/>
              </a:ext>
            </a:extLst>
          </p:cNvPr>
          <p:cNvSpPr/>
          <p:nvPr/>
        </p:nvSpPr>
        <p:spPr>
          <a:xfrm>
            <a:off x="249059" y="2119557"/>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Microcontroller</a:t>
            </a:r>
          </a:p>
        </p:txBody>
      </p:sp>
      <p:sp>
        <p:nvSpPr>
          <p:cNvPr id="12" name="Rectangle: Rounded Corners 11">
            <a:extLst>
              <a:ext uri="{FF2B5EF4-FFF2-40B4-BE49-F238E27FC236}">
                <a16:creationId xmlns:a16="http://schemas.microsoft.com/office/drawing/2014/main" id="{3B355BC0-0895-E0A8-5D5E-A22E4BD84BA3}"/>
              </a:ext>
            </a:extLst>
          </p:cNvPr>
          <p:cNvSpPr/>
          <p:nvPr/>
        </p:nvSpPr>
        <p:spPr>
          <a:xfrm>
            <a:off x="249059" y="302706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Motors</a:t>
            </a:r>
          </a:p>
        </p:txBody>
      </p:sp>
      <p:sp>
        <p:nvSpPr>
          <p:cNvPr id="14" name="Rectangle: Rounded Corners 13">
            <a:extLst>
              <a:ext uri="{FF2B5EF4-FFF2-40B4-BE49-F238E27FC236}">
                <a16:creationId xmlns:a16="http://schemas.microsoft.com/office/drawing/2014/main" id="{A46E555E-5ACA-5EC1-B34F-6EB233BDA9C6}"/>
              </a:ext>
            </a:extLst>
          </p:cNvPr>
          <p:cNvSpPr/>
          <p:nvPr/>
        </p:nvSpPr>
        <p:spPr>
          <a:xfrm>
            <a:off x="249059" y="347915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 Drivers</a:t>
            </a:r>
          </a:p>
        </p:txBody>
      </p:sp>
      <p:sp>
        <p:nvSpPr>
          <p:cNvPr id="15" name="Rectangle: Rounded Corners 14">
            <a:extLst>
              <a:ext uri="{FF2B5EF4-FFF2-40B4-BE49-F238E27FC236}">
                <a16:creationId xmlns:a16="http://schemas.microsoft.com/office/drawing/2014/main" id="{5C8DBE0C-8EC9-B23B-8A73-EA967E66F650}"/>
              </a:ext>
            </a:extLst>
          </p:cNvPr>
          <p:cNvSpPr/>
          <p:nvPr/>
        </p:nvSpPr>
        <p:spPr>
          <a:xfrm>
            <a:off x="249059" y="3930928"/>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IR Sensors</a:t>
            </a:r>
          </a:p>
        </p:txBody>
      </p:sp>
      <p:sp>
        <p:nvSpPr>
          <p:cNvPr id="16" name="Rectangle: Rounded Corners 15">
            <a:extLst>
              <a:ext uri="{FF2B5EF4-FFF2-40B4-BE49-F238E27FC236}">
                <a16:creationId xmlns:a16="http://schemas.microsoft.com/office/drawing/2014/main" id="{187FC204-E15B-E9BF-3DCF-3D4B33C9E385}"/>
              </a:ext>
            </a:extLst>
          </p:cNvPr>
          <p:cNvSpPr/>
          <p:nvPr/>
        </p:nvSpPr>
        <p:spPr>
          <a:xfrm>
            <a:off x="249059" y="438151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Shift Registers</a:t>
            </a:r>
          </a:p>
        </p:txBody>
      </p:sp>
      <p:sp>
        <p:nvSpPr>
          <p:cNvPr id="17" name="Rectangle: Rounded Corners 16">
            <a:extLst>
              <a:ext uri="{FF2B5EF4-FFF2-40B4-BE49-F238E27FC236}">
                <a16:creationId xmlns:a16="http://schemas.microsoft.com/office/drawing/2014/main" id="{B856B0CF-D302-819E-9899-DC6829EAC803}"/>
              </a:ext>
            </a:extLst>
          </p:cNvPr>
          <p:cNvSpPr/>
          <p:nvPr/>
        </p:nvSpPr>
        <p:spPr>
          <a:xfrm>
            <a:off x="249059" y="483130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Scoreboard</a:t>
            </a:r>
          </a:p>
        </p:txBody>
      </p:sp>
      <p:sp>
        <p:nvSpPr>
          <p:cNvPr id="18" name="Rectangle: Rounded Corners 17">
            <a:extLst>
              <a:ext uri="{FF2B5EF4-FFF2-40B4-BE49-F238E27FC236}">
                <a16:creationId xmlns:a16="http://schemas.microsoft.com/office/drawing/2014/main" id="{16E9A039-46B4-2986-1F3E-0F848C3D84D4}"/>
              </a:ext>
            </a:extLst>
          </p:cNvPr>
          <p:cNvSpPr/>
          <p:nvPr/>
        </p:nvSpPr>
        <p:spPr>
          <a:xfrm>
            <a:off x="249059" y="5296958"/>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LDO</a:t>
            </a:r>
          </a:p>
        </p:txBody>
      </p:sp>
      <p:sp>
        <p:nvSpPr>
          <p:cNvPr id="19" name="Rectangle: Rounded Corners 18">
            <a:extLst>
              <a:ext uri="{FF2B5EF4-FFF2-40B4-BE49-F238E27FC236}">
                <a16:creationId xmlns:a16="http://schemas.microsoft.com/office/drawing/2014/main" id="{C7FAE805-2EC8-2AE8-CC13-B74F2DEAA51D}"/>
              </a:ext>
            </a:extLst>
          </p:cNvPr>
          <p:cNvSpPr/>
          <p:nvPr/>
        </p:nvSpPr>
        <p:spPr>
          <a:xfrm>
            <a:off x="249059" y="257497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Camera + PC</a:t>
            </a:r>
          </a:p>
        </p:txBody>
      </p:sp>
      <p:sp>
        <p:nvSpPr>
          <p:cNvPr id="21" name="Rectangle: Rounded Corners 20">
            <a:extLst>
              <a:ext uri="{FF2B5EF4-FFF2-40B4-BE49-F238E27FC236}">
                <a16:creationId xmlns:a16="http://schemas.microsoft.com/office/drawing/2014/main" id="{D2C53903-EFC6-73C9-C24A-B5EC222B9E81}"/>
              </a:ext>
            </a:extLst>
          </p:cNvPr>
          <p:cNvSpPr/>
          <p:nvPr/>
        </p:nvSpPr>
        <p:spPr>
          <a:xfrm>
            <a:off x="249059" y="1614406"/>
            <a:ext cx="1912302"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Component</a:t>
            </a:r>
          </a:p>
        </p:txBody>
      </p:sp>
      <p:sp>
        <p:nvSpPr>
          <p:cNvPr id="22" name="Rectangle: Rounded Corners 21">
            <a:extLst>
              <a:ext uri="{FF2B5EF4-FFF2-40B4-BE49-F238E27FC236}">
                <a16:creationId xmlns:a16="http://schemas.microsoft.com/office/drawing/2014/main" id="{EE4D2E4C-33DB-E055-5489-4882F69EDAF0}"/>
              </a:ext>
            </a:extLst>
          </p:cNvPr>
          <p:cNvSpPr/>
          <p:nvPr/>
        </p:nvSpPr>
        <p:spPr>
          <a:xfrm>
            <a:off x="2313761" y="1614405"/>
            <a:ext cx="974534"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Tested</a:t>
            </a:r>
          </a:p>
        </p:txBody>
      </p:sp>
      <p:sp>
        <p:nvSpPr>
          <p:cNvPr id="23" name="Rectangle: Rounded Corners 22">
            <a:extLst>
              <a:ext uri="{FF2B5EF4-FFF2-40B4-BE49-F238E27FC236}">
                <a16:creationId xmlns:a16="http://schemas.microsoft.com/office/drawing/2014/main" id="{CB52A36A-654F-72E8-E637-F8B7343091DB}"/>
              </a:ext>
            </a:extLst>
          </p:cNvPr>
          <p:cNvSpPr/>
          <p:nvPr/>
        </p:nvSpPr>
        <p:spPr>
          <a:xfrm>
            <a:off x="3440695" y="1614406"/>
            <a:ext cx="1036249"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a:t>
            </a:r>
          </a:p>
        </p:txBody>
      </p:sp>
      <p:sp>
        <p:nvSpPr>
          <p:cNvPr id="24" name="Rectangle: Rounded Corners 23">
            <a:extLst>
              <a:ext uri="{FF2B5EF4-FFF2-40B4-BE49-F238E27FC236}">
                <a16:creationId xmlns:a16="http://schemas.microsoft.com/office/drawing/2014/main" id="{BF6F4C3E-D54D-D478-B17F-79DE9A60F27F}"/>
              </a:ext>
            </a:extLst>
          </p:cNvPr>
          <p:cNvSpPr/>
          <p:nvPr/>
        </p:nvSpPr>
        <p:spPr>
          <a:xfrm>
            <a:off x="4667058" y="1608249"/>
            <a:ext cx="4227883"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Notes</a:t>
            </a:r>
          </a:p>
        </p:txBody>
      </p:sp>
      <p:pic>
        <p:nvPicPr>
          <p:cNvPr id="1026" name="Picture 2" descr="Check Mark Clipart PNG Transparent Background, Free Download #45019 -  FreeIconsPNG">
            <a:extLst>
              <a:ext uri="{FF2B5EF4-FFF2-40B4-BE49-F238E27FC236}">
                <a16:creationId xmlns:a16="http://schemas.microsoft.com/office/drawing/2014/main" id="{88E9898C-B603-2BE0-B65A-2941B78D9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209899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heck Mark Clipart PNG Transparent Background, Free Download #45019 -  FreeIconsPNG">
            <a:extLst>
              <a:ext uri="{FF2B5EF4-FFF2-40B4-BE49-F238E27FC236}">
                <a16:creationId xmlns:a16="http://schemas.microsoft.com/office/drawing/2014/main" id="{BBDB674C-C030-9EDD-8A90-61450CE8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2055503"/>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heck Mark Clipart PNG Transparent Background, Free Download #45019 -  FreeIconsPNG">
            <a:extLst>
              <a:ext uri="{FF2B5EF4-FFF2-40B4-BE49-F238E27FC236}">
                <a16:creationId xmlns:a16="http://schemas.microsoft.com/office/drawing/2014/main" id="{9772827B-ABBA-69D7-84E2-FCF9B949C3C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26906" y="3413215"/>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heck Mark Clipart PNG Transparent Background, Free Download #45019 -  FreeIconsPNG">
            <a:extLst>
              <a:ext uri="{FF2B5EF4-FFF2-40B4-BE49-F238E27FC236}">
                <a16:creationId xmlns:a16="http://schemas.microsoft.com/office/drawing/2014/main" id="{3FE6F7A4-22BF-6302-4C90-81776E7EE5A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805950" y="3369722"/>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eck Mark Clipart PNG Transparent Background, Free Download #45019 -  FreeIconsPNG">
            <a:extLst>
              <a:ext uri="{FF2B5EF4-FFF2-40B4-BE49-F238E27FC236}">
                <a16:creationId xmlns:a16="http://schemas.microsoft.com/office/drawing/2014/main" id="{6DFDF33E-19C7-2588-3763-58A1DF5C27EA}"/>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45130" y="297786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eck Mark Clipart PNG Transparent Background, Free Download #45019 -  FreeIconsPNG">
            <a:extLst>
              <a:ext uri="{FF2B5EF4-FFF2-40B4-BE49-F238E27FC236}">
                <a16:creationId xmlns:a16="http://schemas.microsoft.com/office/drawing/2014/main" id="{5920911C-7B35-FE37-BB40-4D22A1D625E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790756" y="293436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heck Mark Clipart PNG Transparent Background, Free Download #45019 -  FreeIconsPNG">
            <a:extLst>
              <a:ext uri="{FF2B5EF4-FFF2-40B4-BE49-F238E27FC236}">
                <a16:creationId xmlns:a16="http://schemas.microsoft.com/office/drawing/2014/main" id="{C7763644-55DC-F137-3AAA-20C72E77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256950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eck Mark Clipart PNG Transparent Background, Free Download #45019 -  FreeIconsPNG">
            <a:extLst>
              <a:ext uri="{FF2B5EF4-FFF2-40B4-BE49-F238E27FC236}">
                <a16:creationId xmlns:a16="http://schemas.microsoft.com/office/drawing/2014/main" id="{8A1B8211-1E29-3A22-3332-A78A7C8DF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756" y="252601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eck Mark Clipart PNG Transparent Background, Free Download #45019 -  FreeIconsPNG">
            <a:extLst>
              <a:ext uri="{FF2B5EF4-FFF2-40B4-BE49-F238E27FC236}">
                <a16:creationId xmlns:a16="http://schemas.microsoft.com/office/drawing/2014/main" id="{839870CB-E73C-B3C7-AECD-DA3FC699A891}"/>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3878904"/>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eck Mark Clipart PNG Transparent Background, Free Download #45019 -  FreeIconsPNG">
            <a:extLst>
              <a:ext uri="{FF2B5EF4-FFF2-40B4-BE49-F238E27FC236}">
                <a16:creationId xmlns:a16="http://schemas.microsoft.com/office/drawing/2014/main" id="{7F2360BD-0BED-F518-624A-FFA22BC4B5F2}"/>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3835411"/>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eck Mark Clipart PNG Transparent Background, Free Download #45019 -  FreeIconsPNG">
            <a:extLst>
              <a:ext uri="{FF2B5EF4-FFF2-40B4-BE49-F238E27FC236}">
                <a16:creationId xmlns:a16="http://schemas.microsoft.com/office/drawing/2014/main" id="{8BDFEF56-31D2-0C49-05E1-F76643FC94EB}"/>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4344593"/>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eck Mark Clipart PNG Transparent Background, Free Download #45019 -  FreeIconsPNG">
            <a:extLst>
              <a:ext uri="{FF2B5EF4-FFF2-40B4-BE49-F238E27FC236}">
                <a16:creationId xmlns:a16="http://schemas.microsoft.com/office/drawing/2014/main" id="{B70A7EB1-4A97-69D0-7372-864A7D3E0DE7}"/>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4301100"/>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eck Mark Clipart PNG Transparent Background, Free Download #45019 -  FreeIconsPNG">
            <a:extLst>
              <a:ext uri="{FF2B5EF4-FFF2-40B4-BE49-F238E27FC236}">
                <a16:creationId xmlns:a16="http://schemas.microsoft.com/office/drawing/2014/main" id="{3D717182-DC6E-F59C-3452-28BEFB25B756}"/>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45130" y="481028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 Cross Clipart | i2Clipart - Royalty Free Public Domain Clipart">
            <a:extLst>
              <a:ext uri="{FF2B5EF4-FFF2-40B4-BE49-F238E27FC236}">
                <a16:creationId xmlns:a16="http://schemas.microsoft.com/office/drawing/2014/main" id="{2E080A39-9E76-278D-3F62-F775973C7D0C}"/>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2626906" y="5275971"/>
            <a:ext cx="321945" cy="2760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Red Cross Clipart | i2Clipart - Royalty Free Public Domain Clipart">
            <a:extLst>
              <a:ext uri="{FF2B5EF4-FFF2-40B4-BE49-F238E27FC236}">
                <a16:creationId xmlns:a16="http://schemas.microsoft.com/office/drawing/2014/main" id="{87CE5D70-FDF9-D78A-BC97-FBA8527EEC87}"/>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35470" y="5315137"/>
            <a:ext cx="292425" cy="27604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Red Cross Clipart | i2Clipart - Royalty Free Public Domain Clipart">
            <a:extLst>
              <a:ext uri="{FF2B5EF4-FFF2-40B4-BE49-F238E27FC236}">
                <a16:creationId xmlns:a16="http://schemas.microsoft.com/office/drawing/2014/main" id="{53B695D3-47DB-A0F6-1C57-1164B70CDB15}"/>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20275" y="4849022"/>
            <a:ext cx="292425" cy="27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918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0" y="2055503"/>
            <a:ext cx="4572000" cy="3579170"/>
          </a:xfrm>
        </p:spPr>
        <p:txBody>
          <a:bodyPr>
            <a:noAutofit/>
          </a:bodyPr>
          <a:lstStyle/>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receives data over UART</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Camera provides sufficient data to PC</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PC identifies projected coordinates of a puck in motion</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turns the motors using the motor driver as expected</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interfaces with IR sensors to detect goals</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Shift registers tested/verified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Scoreboard tested and 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LDO has not yet been tested </a:t>
            </a: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Testing and verifying major components</a:t>
            </a:r>
          </a:p>
        </p:txBody>
      </p:sp>
      <p:sp>
        <p:nvSpPr>
          <p:cNvPr id="2" name="Rectangle: Rounded Corners 1">
            <a:extLst>
              <a:ext uri="{FF2B5EF4-FFF2-40B4-BE49-F238E27FC236}">
                <a16:creationId xmlns:a16="http://schemas.microsoft.com/office/drawing/2014/main" id="{BCC9C8F7-8E07-F55F-2236-FB4B126480EE}"/>
              </a:ext>
            </a:extLst>
          </p:cNvPr>
          <p:cNvSpPr/>
          <p:nvPr/>
        </p:nvSpPr>
        <p:spPr>
          <a:xfrm>
            <a:off x="249059" y="2119557"/>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Microcontroller</a:t>
            </a:r>
          </a:p>
        </p:txBody>
      </p:sp>
      <p:sp>
        <p:nvSpPr>
          <p:cNvPr id="12" name="Rectangle: Rounded Corners 11">
            <a:extLst>
              <a:ext uri="{FF2B5EF4-FFF2-40B4-BE49-F238E27FC236}">
                <a16:creationId xmlns:a16="http://schemas.microsoft.com/office/drawing/2014/main" id="{3B355BC0-0895-E0A8-5D5E-A22E4BD84BA3}"/>
              </a:ext>
            </a:extLst>
          </p:cNvPr>
          <p:cNvSpPr/>
          <p:nvPr/>
        </p:nvSpPr>
        <p:spPr>
          <a:xfrm>
            <a:off x="249059" y="302706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Motors</a:t>
            </a:r>
          </a:p>
        </p:txBody>
      </p:sp>
      <p:sp>
        <p:nvSpPr>
          <p:cNvPr id="14" name="Rectangle: Rounded Corners 13">
            <a:extLst>
              <a:ext uri="{FF2B5EF4-FFF2-40B4-BE49-F238E27FC236}">
                <a16:creationId xmlns:a16="http://schemas.microsoft.com/office/drawing/2014/main" id="{A46E555E-5ACA-5EC1-B34F-6EB233BDA9C6}"/>
              </a:ext>
            </a:extLst>
          </p:cNvPr>
          <p:cNvSpPr/>
          <p:nvPr/>
        </p:nvSpPr>
        <p:spPr>
          <a:xfrm>
            <a:off x="249059" y="347915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 Drivers</a:t>
            </a:r>
          </a:p>
        </p:txBody>
      </p:sp>
      <p:sp>
        <p:nvSpPr>
          <p:cNvPr id="15" name="Rectangle: Rounded Corners 14">
            <a:extLst>
              <a:ext uri="{FF2B5EF4-FFF2-40B4-BE49-F238E27FC236}">
                <a16:creationId xmlns:a16="http://schemas.microsoft.com/office/drawing/2014/main" id="{5C8DBE0C-8EC9-B23B-8A73-EA967E66F650}"/>
              </a:ext>
            </a:extLst>
          </p:cNvPr>
          <p:cNvSpPr/>
          <p:nvPr/>
        </p:nvSpPr>
        <p:spPr>
          <a:xfrm>
            <a:off x="249059" y="3930928"/>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IR Sensors</a:t>
            </a:r>
          </a:p>
        </p:txBody>
      </p:sp>
      <p:sp>
        <p:nvSpPr>
          <p:cNvPr id="16" name="Rectangle: Rounded Corners 15">
            <a:extLst>
              <a:ext uri="{FF2B5EF4-FFF2-40B4-BE49-F238E27FC236}">
                <a16:creationId xmlns:a16="http://schemas.microsoft.com/office/drawing/2014/main" id="{187FC204-E15B-E9BF-3DCF-3D4B33C9E385}"/>
              </a:ext>
            </a:extLst>
          </p:cNvPr>
          <p:cNvSpPr/>
          <p:nvPr/>
        </p:nvSpPr>
        <p:spPr>
          <a:xfrm>
            <a:off x="249059" y="438151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Shift Registers</a:t>
            </a:r>
          </a:p>
        </p:txBody>
      </p:sp>
      <p:sp>
        <p:nvSpPr>
          <p:cNvPr id="17" name="Rectangle: Rounded Corners 16">
            <a:extLst>
              <a:ext uri="{FF2B5EF4-FFF2-40B4-BE49-F238E27FC236}">
                <a16:creationId xmlns:a16="http://schemas.microsoft.com/office/drawing/2014/main" id="{B856B0CF-D302-819E-9899-DC6829EAC803}"/>
              </a:ext>
            </a:extLst>
          </p:cNvPr>
          <p:cNvSpPr/>
          <p:nvPr/>
        </p:nvSpPr>
        <p:spPr>
          <a:xfrm>
            <a:off x="249059" y="483130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Scoreboard</a:t>
            </a:r>
          </a:p>
        </p:txBody>
      </p:sp>
      <p:sp>
        <p:nvSpPr>
          <p:cNvPr id="18" name="Rectangle: Rounded Corners 17">
            <a:extLst>
              <a:ext uri="{FF2B5EF4-FFF2-40B4-BE49-F238E27FC236}">
                <a16:creationId xmlns:a16="http://schemas.microsoft.com/office/drawing/2014/main" id="{16E9A039-46B4-2986-1F3E-0F848C3D84D4}"/>
              </a:ext>
            </a:extLst>
          </p:cNvPr>
          <p:cNvSpPr/>
          <p:nvPr/>
        </p:nvSpPr>
        <p:spPr>
          <a:xfrm>
            <a:off x="249059" y="5296958"/>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LDO</a:t>
            </a:r>
          </a:p>
        </p:txBody>
      </p:sp>
      <p:sp>
        <p:nvSpPr>
          <p:cNvPr id="19" name="Rectangle: Rounded Corners 18">
            <a:extLst>
              <a:ext uri="{FF2B5EF4-FFF2-40B4-BE49-F238E27FC236}">
                <a16:creationId xmlns:a16="http://schemas.microsoft.com/office/drawing/2014/main" id="{C7FAE805-2EC8-2AE8-CC13-B74F2DEAA51D}"/>
              </a:ext>
            </a:extLst>
          </p:cNvPr>
          <p:cNvSpPr/>
          <p:nvPr/>
        </p:nvSpPr>
        <p:spPr>
          <a:xfrm>
            <a:off x="249059" y="257497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Camera + PC</a:t>
            </a:r>
          </a:p>
        </p:txBody>
      </p:sp>
      <p:sp>
        <p:nvSpPr>
          <p:cNvPr id="21" name="Rectangle: Rounded Corners 20">
            <a:extLst>
              <a:ext uri="{FF2B5EF4-FFF2-40B4-BE49-F238E27FC236}">
                <a16:creationId xmlns:a16="http://schemas.microsoft.com/office/drawing/2014/main" id="{D2C53903-EFC6-73C9-C24A-B5EC222B9E81}"/>
              </a:ext>
            </a:extLst>
          </p:cNvPr>
          <p:cNvSpPr/>
          <p:nvPr/>
        </p:nvSpPr>
        <p:spPr>
          <a:xfrm>
            <a:off x="249059" y="1614406"/>
            <a:ext cx="1912302"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Component</a:t>
            </a:r>
          </a:p>
        </p:txBody>
      </p:sp>
      <p:sp>
        <p:nvSpPr>
          <p:cNvPr id="22" name="Rectangle: Rounded Corners 21">
            <a:extLst>
              <a:ext uri="{FF2B5EF4-FFF2-40B4-BE49-F238E27FC236}">
                <a16:creationId xmlns:a16="http://schemas.microsoft.com/office/drawing/2014/main" id="{EE4D2E4C-33DB-E055-5489-4882F69EDAF0}"/>
              </a:ext>
            </a:extLst>
          </p:cNvPr>
          <p:cNvSpPr/>
          <p:nvPr/>
        </p:nvSpPr>
        <p:spPr>
          <a:xfrm>
            <a:off x="2313761" y="1614405"/>
            <a:ext cx="974534"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Tested</a:t>
            </a:r>
          </a:p>
        </p:txBody>
      </p:sp>
      <p:sp>
        <p:nvSpPr>
          <p:cNvPr id="23" name="Rectangle: Rounded Corners 22">
            <a:extLst>
              <a:ext uri="{FF2B5EF4-FFF2-40B4-BE49-F238E27FC236}">
                <a16:creationId xmlns:a16="http://schemas.microsoft.com/office/drawing/2014/main" id="{CB52A36A-654F-72E8-E637-F8B7343091DB}"/>
              </a:ext>
            </a:extLst>
          </p:cNvPr>
          <p:cNvSpPr/>
          <p:nvPr/>
        </p:nvSpPr>
        <p:spPr>
          <a:xfrm>
            <a:off x="3440695" y="1614406"/>
            <a:ext cx="1036249"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a:t>
            </a:r>
          </a:p>
        </p:txBody>
      </p:sp>
      <p:sp>
        <p:nvSpPr>
          <p:cNvPr id="24" name="Rectangle: Rounded Corners 23">
            <a:extLst>
              <a:ext uri="{FF2B5EF4-FFF2-40B4-BE49-F238E27FC236}">
                <a16:creationId xmlns:a16="http://schemas.microsoft.com/office/drawing/2014/main" id="{BF6F4C3E-D54D-D478-B17F-79DE9A60F27F}"/>
              </a:ext>
            </a:extLst>
          </p:cNvPr>
          <p:cNvSpPr/>
          <p:nvPr/>
        </p:nvSpPr>
        <p:spPr>
          <a:xfrm>
            <a:off x="4667058" y="1608249"/>
            <a:ext cx="4227883"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Notes</a:t>
            </a:r>
          </a:p>
        </p:txBody>
      </p:sp>
      <p:pic>
        <p:nvPicPr>
          <p:cNvPr id="1026" name="Picture 2" descr="Check Mark Clipart PNG Transparent Background, Free Download #45019 -  FreeIconsPNG">
            <a:extLst>
              <a:ext uri="{FF2B5EF4-FFF2-40B4-BE49-F238E27FC236}">
                <a16:creationId xmlns:a16="http://schemas.microsoft.com/office/drawing/2014/main" id="{88E9898C-B603-2BE0-B65A-2941B78D9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209899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heck Mark Clipart PNG Transparent Background, Free Download #45019 -  FreeIconsPNG">
            <a:extLst>
              <a:ext uri="{FF2B5EF4-FFF2-40B4-BE49-F238E27FC236}">
                <a16:creationId xmlns:a16="http://schemas.microsoft.com/office/drawing/2014/main" id="{BBDB674C-C030-9EDD-8A90-61450CE8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2055503"/>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heck Mark Clipart PNG Transparent Background, Free Download #45019 -  FreeIconsPNG">
            <a:extLst>
              <a:ext uri="{FF2B5EF4-FFF2-40B4-BE49-F238E27FC236}">
                <a16:creationId xmlns:a16="http://schemas.microsoft.com/office/drawing/2014/main" id="{9772827B-ABBA-69D7-84E2-FCF9B949C3C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26906" y="3413215"/>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heck Mark Clipart PNG Transparent Background, Free Download #45019 -  FreeIconsPNG">
            <a:extLst>
              <a:ext uri="{FF2B5EF4-FFF2-40B4-BE49-F238E27FC236}">
                <a16:creationId xmlns:a16="http://schemas.microsoft.com/office/drawing/2014/main" id="{3FE6F7A4-22BF-6302-4C90-81776E7EE5A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805950" y="3369722"/>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eck Mark Clipart PNG Transparent Background, Free Download #45019 -  FreeIconsPNG">
            <a:extLst>
              <a:ext uri="{FF2B5EF4-FFF2-40B4-BE49-F238E27FC236}">
                <a16:creationId xmlns:a16="http://schemas.microsoft.com/office/drawing/2014/main" id="{6DFDF33E-19C7-2588-3763-58A1DF5C27EA}"/>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45130" y="297786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eck Mark Clipart PNG Transparent Background, Free Download #45019 -  FreeIconsPNG">
            <a:extLst>
              <a:ext uri="{FF2B5EF4-FFF2-40B4-BE49-F238E27FC236}">
                <a16:creationId xmlns:a16="http://schemas.microsoft.com/office/drawing/2014/main" id="{5920911C-7B35-FE37-BB40-4D22A1D625E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790756" y="293436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heck Mark Clipart PNG Transparent Background, Free Download #45019 -  FreeIconsPNG">
            <a:extLst>
              <a:ext uri="{FF2B5EF4-FFF2-40B4-BE49-F238E27FC236}">
                <a16:creationId xmlns:a16="http://schemas.microsoft.com/office/drawing/2014/main" id="{C7763644-55DC-F137-3AAA-20C72E77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256950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eck Mark Clipart PNG Transparent Background, Free Download #45019 -  FreeIconsPNG">
            <a:extLst>
              <a:ext uri="{FF2B5EF4-FFF2-40B4-BE49-F238E27FC236}">
                <a16:creationId xmlns:a16="http://schemas.microsoft.com/office/drawing/2014/main" id="{8A1B8211-1E29-3A22-3332-A78A7C8DF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756" y="252601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eck Mark Clipart PNG Transparent Background, Free Download #45019 -  FreeIconsPNG">
            <a:extLst>
              <a:ext uri="{FF2B5EF4-FFF2-40B4-BE49-F238E27FC236}">
                <a16:creationId xmlns:a16="http://schemas.microsoft.com/office/drawing/2014/main" id="{839870CB-E73C-B3C7-AECD-DA3FC699A89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26906" y="3878904"/>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eck Mark Clipart PNG Transparent Background, Free Download #45019 -  FreeIconsPNG">
            <a:extLst>
              <a:ext uri="{FF2B5EF4-FFF2-40B4-BE49-F238E27FC236}">
                <a16:creationId xmlns:a16="http://schemas.microsoft.com/office/drawing/2014/main" id="{7F2360BD-0BED-F518-624A-FFA22BC4B5F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805950" y="3835411"/>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eck Mark Clipart PNG Transparent Background, Free Download #45019 -  FreeIconsPNG">
            <a:extLst>
              <a:ext uri="{FF2B5EF4-FFF2-40B4-BE49-F238E27FC236}">
                <a16:creationId xmlns:a16="http://schemas.microsoft.com/office/drawing/2014/main" id="{8BDFEF56-31D2-0C49-05E1-F76643FC94EB}"/>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4344593"/>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eck Mark Clipart PNG Transparent Background, Free Download #45019 -  FreeIconsPNG">
            <a:extLst>
              <a:ext uri="{FF2B5EF4-FFF2-40B4-BE49-F238E27FC236}">
                <a16:creationId xmlns:a16="http://schemas.microsoft.com/office/drawing/2014/main" id="{B70A7EB1-4A97-69D0-7372-864A7D3E0DE7}"/>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4301100"/>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eck Mark Clipart PNG Transparent Background, Free Download #45019 -  FreeIconsPNG">
            <a:extLst>
              <a:ext uri="{FF2B5EF4-FFF2-40B4-BE49-F238E27FC236}">
                <a16:creationId xmlns:a16="http://schemas.microsoft.com/office/drawing/2014/main" id="{3D717182-DC6E-F59C-3452-28BEFB25B756}"/>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45130" y="481028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 Cross Clipart | i2Clipart - Royalty Free Public Domain Clipart">
            <a:extLst>
              <a:ext uri="{FF2B5EF4-FFF2-40B4-BE49-F238E27FC236}">
                <a16:creationId xmlns:a16="http://schemas.microsoft.com/office/drawing/2014/main" id="{2E080A39-9E76-278D-3F62-F775973C7D0C}"/>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2626906" y="5275971"/>
            <a:ext cx="321945" cy="2760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Red Cross Clipart | i2Clipart - Royalty Free Public Domain Clipart">
            <a:extLst>
              <a:ext uri="{FF2B5EF4-FFF2-40B4-BE49-F238E27FC236}">
                <a16:creationId xmlns:a16="http://schemas.microsoft.com/office/drawing/2014/main" id="{87CE5D70-FDF9-D78A-BC97-FBA8527EEC87}"/>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35470" y="5315137"/>
            <a:ext cx="292425" cy="27604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Red Cross Clipart | i2Clipart - Royalty Free Public Domain Clipart">
            <a:extLst>
              <a:ext uri="{FF2B5EF4-FFF2-40B4-BE49-F238E27FC236}">
                <a16:creationId xmlns:a16="http://schemas.microsoft.com/office/drawing/2014/main" id="{53B695D3-47DB-A0F6-1C57-1164B70CDB15}"/>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20275" y="4849022"/>
            <a:ext cx="292425" cy="27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8372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0" y="2055503"/>
            <a:ext cx="4572000" cy="3579170"/>
          </a:xfrm>
        </p:spPr>
        <p:txBody>
          <a:bodyPr>
            <a:noAutofit/>
          </a:bodyPr>
          <a:lstStyle/>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receives data over UART</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Camera provides sufficient data to PC</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PC identifies projected coordinates of a puck in motion</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turns the motors using the motor driver as expected</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interfaces with IR sensors to detect goals</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Shift registers tested/verified with Arduino </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Scoreboard tested and verified with Arduino </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LDO has not yet been tested </a:t>
            </a: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Testing and verifying major components</a:t>
            </a:r>
          </a:p>
        </p:txBody>
      </p:sp>
      <p:sp>
        <p:nvSpPr>
          <p:cNvPr id="2" name="Rectangle: Rounded Corners 1">
            <a:extLst>
              <a:ext uri="{FF2B5EF4-FFF2-40B4-BE49-F238E27FC236}">
                <a16:creationId xmlns:a16="http://schemas.microsoft.com/office/drawing/2014/main" id="{BCC9C8F7-8E07-F55F-2236-FB4B126480EE}"/>
              </a:ext>
            </a:extLst>
          </p:cNvPr>
          <p:cNvSpPr/>
          <p:nvPr/>
        </p:nvSpPr>
        <p:spPr>
          <a:xfrm>
            <a:off x="249059" y="2119557"/>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Microcontroller</a:t>
            </a:r>
          </a:p>
        </p:txBody>
      </p:sp>
      <p:sp>
        <p:nvSpPr>
          <p:cNvPr id="12" name="Rectangle: Rounded Corners 11">
            <a:extLst>
              <a:ext uri="{FF2B5EF4-FFF2-40B4-BE49-F238E27FC236}">
                <a16:creationId xmlns:a16="http://schemas.microsoft.com/office/drawing/2014/main" id="{3B355BC0-0895-E0A8-5D5E-A22E4BD84BA3}"/>
              </a:ext>
            </a:extLst>
          </p:cNvPr>
          <p:cNvSpPr/>
          <p:nvPr/>
        </p:nvSpPr>
        <p:spPr>
          <a:xfrm>
            <a:off x="249059" y="302706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Motors</a:t>
            </a:r>
          </a:p>
        </p:txBody>
      </p:sp>
      <p:sp>
        <p:nvSpPr>
          <p:cNvPr id="14" name="Rectangle: Rounded Corners 13">
            <a:extLst>
              <a:ext uri="{FF2B5EF4-FFF2-40B4-BE49-F238E27FC236}">
                <a16:creationId xmlns:a16="http://schemas.microsoft.com/office/drawing/2014/main" id="{A46E555E-5ACA-5EC1-B34F-6EB233BDA9C6}"/>
              </a:ext>
            </a:extLst>
          </p:cNvPr>
          <p:cNvSpPr/>
          <p:nvPr/>
        </p:nvSpPr>
        <p:spPr>
          <a:xfrm>
            <a:off x="249059" y="347915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 Drivers</a:t>
            </a:r>
          </a:p>
        </p:txBody>
      </p:sp>
      <p:sp>
        <p:nvSpPr>
          <p:cNvPr id="15" name="Rectangle: Rounded Corners 14">
            <a:extLst>
              <a:ext uri="{FF2B5EF4-FFF2-40B4-BE49-F238E27FC236}">
                <a16:creationId xmlns:a16="http://schemas.microsoft.com/office/drawing/2014/main" id="{5C8DBE0C-8EC9-B23B-8A73-EA967E66F650}"/>
              </a:ext>
            </a:extLst>
          </p:cNvPr>
          <p:cNvSpPr/>
          <p:nvPr/>
        </p:nvSpPr>
        <p:spPr>
          <a:xfrm>
            <a:off x="249059" y="3930928"/>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IR Sensors</a:t>
            </a:r>
          </a:p>
        </p:txBody>
      </p:sp>
      <p:sp>
        <p:nvSpPr>
          <p:cNvPr id="16" name="Rectangle: Rounded Corners 15">
            <a:extLst>
              <a:ext uri="{FF2B5EF4-FFF2-40B4-BE49-F238E27FC236}">
                <a16:creationId xmlns:a16="http://schemas.microsoft.com/office/drawing/2014/main" id="{187FC204-E15B-E9BF-3DCF-3D4B33C9E385}"/>
              </a:ext>
            </a:extLst>
          </p:cNvPr>
          <p:cNvSpPr/>
          <p:nvPr/>
        </p:nvSpPr>
        <p:spPr>
          <a:xfrm>
            <a:off x="249059" y="4381516"/>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Shift Registers</a:t>
            </a:r>
          </a:p>
        </p:txBody>
      </p:sp>
      <p:sp>
        <p:nvSpPr>
          <p:cNvPr id="17" name="Rectangle: Rounded Corners 16">
            <a:extLst>
              <a:ext uri="{FF2B5EF4-FFF2-40B4-BE49-F238E27FC236}">
                <a16:creationId xmlns:a16="http://schemas.microsoft.com/office/drawing/2014/main" id="{B856B0CF-D302-819E-9899-DC6829EAC803}"/>
              </a:ext>
            </a:extLst>
          </p:cNvPr>
          <p:cNvSpPr/>
          <p:nvPr/>
        </p:nvSpPr>
        <p:spPr>
          <a:xfrm>
            <a:off x="249059" y="4831306"/>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Scoreboard</a:t>
            </a:r>
          </a:p>
        </p:txBody>
      </p:sp>
      <p:sp>
        <p:nvSpPr>
          <p:cNvPr id="18" name="Rectangle: Rounded Corners 17">
            <a:extLst>
              <a:ext uri="{FF2B5EF4-FFF2-40B4-BE49-F238E27FC236}">
                <a16:creationId xmlns:a16="http://schemas.microsoft.com/office/drawing/2014/main" id="{16E9A039-46B4-2986-1F3E-0F848C3D84D4}"/>
              </a:ext>
            </a:extLst>
          </p:cNvPr>
          <p:cNvSpPr/>
          <p:nvPr/>
        </p:nvSpPr>
        <p:spPr>
          <a:xfrm>
            <a:off x="249059" y="5296958"/>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LDO</a:t>
            </a:r>
          </a:p>
        </p:txBody>
      </p:sp>
      <p:sp>
        <p:nvSpPr>
          <p:cNvPr id="19" name="Rectangle: Rounded Corners 18">
            <a:extLst>
              <a:ext uri="{FF2B5EF4-FFF2-40B4-BE49-F238E27FC236}">
                <a16:creationId xmlns:a16="http://schemas.microsoft.com/office/drawing/2014/main" id="{C7FAE805-2EC8-2AE8-CC13-B74F2DEAA51D}"/>
              </a:ext>
            </a:extLst>
          </p:cNvPr>
          <p:cNvSpPr/>
          <p:nvPr/>
        </p:nvSpPr>
        <p:spPr>
          <a:xfrm>
            <a:off x="249059" y="257497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Camera + PC</a:t>
            </a:r>
          </a:p>
        </p:txBody>
      </p:sp>
      <p:sp>
        <p:nvSpPr>
          <p:cNvPr id="21" name="Rectangle: Rounded Corners 20">
            <a:extLst>
              <a:ext uri="{FF2B5EF4-FFF2-40B4-BE49-F238E27FC236}">
                <a16:creationId xmlns:a16="http://schemas.microsoft.com/office/drawing/2014/main" id="{D2C53903-EFC6-73C9-C24A-B5EC222B9E81}"/>
              </a:ext>
            </a:extLst>
          </p:cNvPr>
          <p:cNvSpPr/>
          <p:nvPr/>
        </p:nvSpPr>
        <p:spPr>
          <a:xfrm>
            <a:off x="249059" y="1614406"/>
            <a:ext cx="1912302"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Component</a:t>
            </a:r>
          </a:p>
        </p:txBody>
      </p:sp>
      <p:sp>
        <p:nvSpPr>
          <p:cNvPr id="22" name="Rectangle: Rounded Corners 21">
            <a:extLst>
              <a:ext uri="{FF2B5EF4-FFF2-40B4-BE49-F238E27FC236}">
                <a16:creationId xmlns:a16="http://schemas.microsoft.com/office/drawing/2014/main" id="{EE4D2E4C-33DB-E055-5489-4882F69EDAF0}"/>
              </a:ext>
            </a:extLst>
          </p:cNvPr>
          <p:cNvSpPr/>
          <p:nvPr/>
        </p:nvSpPr>
        <p:spPr>
          <a:xfrm>
            <a:off x="2313761" y="1614405"/>
            <a:ext cx="974534"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Tested</a:t>
            </a:r>
          </a:p>
        </p:txBody>
      </p:sp>
      <p:sp>
        <p:nvSpPr>
          <p:cNvPr id="23" name="Rectangle: Rounded Corners 22">
            <a:extLst>
              <a:ext uri="{FF2B5EF4-FFF2-40B4-BE49-F238E27FC236}">
                <a16:creationId xmlns:a16="http://schemas.microsoft.com/office/drawing/2014/main" id="{CB52A36A-654F-72E8-E637-F8B7343091DB}"/>
              </a:ext>
            </a:extLst>
          </p:cNvPr>
          <p:cNvSpPr/>
          <p:nvPr/>
        </p:nvSpPr>
        <p:spPr>
          <a:xfrm>
            <a:off x="3440695" y="1614406"/>
            <a:ext cx="1036249"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a:t>
            </a:r>
          </a:p>
        </p:txBody>
      </p:sp>
      <p:sp>
        <p:nvSpPr>
          <p:cNvPr id="24" name="Rectangle: Rounded Corners 23">
            <a:extLst>
              <a:ext uri="{FF2B5EF4-FFF2-40B4-BE49-F238E27FC236}">
                <a16:creationId xmlns:a16="http://schemas.microsoft.com/office/drawing/2014/main" id="{BF6F4C3E-D54D-D478-B17F-79DE9A60F27F}"/>
              </a:ext>
            </a:extLst>
          </p:cNvPr>
          <p:cNvSpPr/>
          <p:nvPr/>
        </p:nvSpPr>
        <p:spPr>
          <a:xfrm>
            <a:off x="4667058" y="1608249"/>
            <a:ext cx="4227883"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Notes</a:t>
            </a:r>
          </a:p>
        </p:txBody>
      </p:sp>
      <p:pic>
        <p:nvPicPr>
          <p:cNvPr id="1026" name="Picture 2" descr="Check Mark Clipart PNG Transparent Background, Free Download #45019 -  FreeIconsPNG">
            <a:extLst>
              <a:ext uri="{FF2B5EF4-FFF2-40B4-BE49-F238E27FC236}">
                <a16:creationId xmlns:a16="http://schemas.microsoft.com/office/drawing/2014/main" id="{88E9898C-B603-2BE0-B65A-2941B78D9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209899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heck Mark Clipart PNG Transparent Background, Free Download #45019 -  FreeIconsPNG">
            <a:extLst>
              <a:ext uri="{FF2B5EF4-FFF2-40B4-BE49-F238E27FC236}">
                <a16:creationId xmlns:a16="http://schemas.microsoft.com/office/drawing/2014/main" id="{BBDB674C-C030-9EDD-8A90-61450CE8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2055503"/>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heck Mark Clipart PNG Transparent Background, Free Download #45019 -  FreeIconsPNG">
            <a:extLst>
              <a:ext uri="{FF2B5EF4-FFF2-40B4-BE49-F238E27FC236}">
                <a16:creationId xmlns:a16="http://schemas.microsoft.com/office/drawing/2014/main" id="{9772827B-ABBA-69D7-84E2-FCF9B949C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3413215"/>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heck Mark Clipart PNG Transparent Background, Free Download #45019 -  FreeIconsPNG">
            <a:extLst>
              <a:ext uri="{FF2B5EF4-FFF2-40B4-BE49-F238E27FC236}">
                <a16:creationId xmlns:a16="http://schemas.microsoft.com/office/drawing/2014/main" id="{3FE6F7A4-22BF-6302-4C90-81776E7EE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3369722"/>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eck Mark Clipart PNG Transparent Background, Free Download #45019 -  FreeIconsPNG">
            <a:extLst>
              <a:ext uri="{FF2B5EF4-FFF2-40B4-BE49-F238E27FC236}">
                <a16:creationId xmlns:a16="http://schemas.microsoft.com/office/drawing/2014/main" id="{6DFDF33E-19C7-2588-3763-58A1DF5C2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297786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eck Mark Clipart PNG Transparent Background, Free Download #45019 -  FreeIconsPNG">
            <a:extLst>
              <a:ext uri="{FF2B5EF4-FFF2-40B4-BE49-F238E27FC236}">
                <a16:creationId xmlns:a16="http://schemas.microsoft.com/office/drawing/2014/main" id="{5920911C-7B35-FE37-BB40-4D22A1D62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756" y="293436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heck Mark Clipart PNG Transparent Background, Free Download #45019 -  FreeIconsPNG">
            <a:extLst>
              <a:ext uri="{FF2B5EF4-FFF2-40B4-BE49-F238E27FC236}">
                <a16:creationId xmlns:a16="http://schemas.microsoft.com/office/drawing/2014/main" id="{C7763644-55DC-F137-3AAA-20C72E77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256950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eck Mark Clipart PNG Transparent Background, Free Download #45019 -  FreeIconsPNG">
            <a:extLst>
              <a:ext uri="{FF2B5EF4-FFF2-40B4-BE49-F238E27FC236}">
                <a16:creationId xmlns:a16="http://schemas.microsoft.com/office/drawing/2014/main" id="{8A1B8211-1E29-3A22-3332-A78A7C8DF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756" y="252601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eck Mark Clipart PNG Transparent Background, Free Download #45019 -  FreeIconsPNG">
            <a:extLst>
              <a:ext uri="{FF2B5EF4-FFF2-40B4-BE49-F238E27FC236}">
                <a16:creationId xmlns:a16="http://schemas.microsoft.com/office/drawing/2014/main" id="{839870CB-E73C-B3C7-AECD-DA3FC699A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3878904"/>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eck Mark Clipart PNG Transparent Background, Free Download #45019 -  FreeIconsPNG">
            <a:extLst>
              <a:ext uri="{FF2B5EF4-FFF2-40B4-BE49-F238E27FC236}">
                <a16:creationId xmlns:a16="http://schemas.microsoft.com/office/drawing/2014/main" id="{7F2360BD-0BED-F518-624A-FFA22BC4B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3835411"/>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eck Mark Clipart PNG Transparent Background, Free Download #45019 -  FreeIconsPNG">
            <a:extLst>
              <a:ext uri="{FF2B5EF4-FFF2-40B4-BE49-F238E27FC236}">
                <a16:creationId xmlns:a16="http://schemas.microsoft.com/office/drawing/2014/main" id="{8BDFEF56-31D2-0C49-05E1-F76643FC9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4344593"/>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eck Mark Clipart PNG Transparent Background, Free Download #45019 -  FreeIconsPNG">
            <a:extLst>
              <a:ext uri="{FF2B5EF4-FFF2-40B4-BE49-F238E27FC236}">
                <a16:creationId xmlns:a16="http://schemas.microsoft.com/office/drawing/2014/main" id="{B70A7EB1-4A97-69D0-7372-864A7D3E0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4301100"/>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eck Mark Clipart PNG Transparent Background, Free Download #45019 -  FreeIconsPNG">
            <a:extLst>
              <a:ext uri="{FF2B5EF4-FFF2-40B4-BE49-F238E27FC236}">
                <a16:creationId xmlns:a16="http://schemas.microsoft.com/office/drawing/2014/main" id="{3D717182-DC6E-F59C-3452-28BEFB25B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481028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 Cross Clipart | i2Clipart - Royalty Free Public Domain Clipart">
            <a:extLst>
              <a:ext uri="{FF2B5EF4-FFF2-40B4-BE49-F238E27FC236}">
                <a16:creationId xmlns:a16="http://schemas.microsoft.com/office/drawing/2014/main" id="{2E080A39-9E76-278D-3F62-F775973C7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06" y="5275971"/>
            <a:ext cx="321945" cy="2760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Red Cross Clipart | i2Clipart - Royalty Free Public Domain Clipart">
            <a:extLst>
              <a:ext uri="{FF2B5EF4-FFF2-40B4-BE49-F238E27FC236}">
                <a16:creationId xmlns:a16="http://schemas.microsoft.com/office/drawing/2014/main" id="{87CE5D70-FDF9-D78A-BC97-FBA8527EE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470" y="5315137"/>
            <a:ext cx="292425" cy="27604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Red Cross Clipart | i2Clipart - Royalty Free Public Domain Clipart">
            <a:extLst>
              <a:ext uri="{FF2B5EF4-FFF2-40B4-BE49-F238E27FC236}">
                <a16:creationId xmlns:a16="http://schemas.microsoft.com/office/drawing/2014/main" id="{53B695D3-47DB-A0F6-1C57-1164B70CD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0275" y="4849022"/>
            <a:ext cx="292425" cy="27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484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Prototyping progress</a:t>
            </a:r>
          </a:p>
        </p:txBody>
      </p:sp>
      <p:sp>
        <p:nvSpPr>
          <p:cNvPr id="13" name="Text Placeholder 12"/>
          <p:cNvSpPr>
            <a:spLocks noGrp="1"/>
          </p:cNvSpPr>
          <p:nvPr>
            <p:ph type="body" idx="12"/>
          </p:nvPr>
        </p:nvSpPr>
        <p:spPr>
          <a:xfrm>
            <a:off x="450850" y="1372668"/>
            <a:ext cx="8235949" cy="3456507"/>
          </a:xfrm>
        </p:spPr>
        <p:txBody>
          <a:bodyPr>
            <a:noAutofit/>
          </a:bodyPr>
          <a:lstStyle/>
          <a:p>
            <a:pPr algn="l">
              <a:buFont typeface="+mj-lt"/>
              <a:buAutoNum type="arabicPeriod"/>
            </a:pPr>
            <a:r>
              <a:rPr lang="en-US" b="0" i="0" dirty="0">
                <a:solidFill>
                  <a:srgbClr val="756C66"/>
                </a:solidFill>
                <a:effectLst/>
                <a:latin typeface="Arial" panose="020B0604020202020204" pitchFamily="34" charset="0"/>
              </a:rPr>
              <a:t>PSDR #1 (Hardware): An ability to use a microcontroller to control the XY directions of a gantry system using PWM and 2 motors.</a:t>
            </a:r>
          </a:p>
          <a:p>
            <a:pPr algn="l">
              <a:buFont typeface="+mj-lt"/>
              <a:buAutoNum type="arabicPeriod"/>
            </a:pPr>
            <a:endParaRPr lang="en-US" b="0" i="0" dirty="0">
              <a:solidFill>
                <a:srgbClr val="000000"/>
              </a:solidFill>
              <a:effectLst/>
              <a:latin typeface="Arial" panose="020B0604020202020204" pitchFamily="34" charset="0"/>
            </a:endParaRPr>
          </a:p>
          <a:p>
            <a:pPr algn="l">
              <a:buFont typeface="+mj-lt"/>
              <a:buAutoNum type="arabicPeriod"/>
            </a:pPr>
            <a:r>
              <a:rPr lang="en-US" b="1" i="0" dirty="0">
                <a:solidFill>
                  <a:srgbClr val="000000"/>
                </a:solidFill>
                <a:effectLst/>
                <a:latin typeface="Arial" panose="020B0604020202020204" pitchFamily="34" charset="0"/>
              </a:rPr>
              <a:t>PSDR #2 (Hardware): An ability to interface with an IC to establish communication and send data between a microcontroller and a PC via UART.</a:t>
            </a:r>
          </a:p>
          <a:p>
            <a:pPr algn="l">
              <a:buFont typeface="+mj-lt"/>
              <a:buAutoNum type="arabicPeriod"/>
            </a:pPr>
            <a:endParaRPr lang="en-US" b="0" i="0" dirty="0">
              <a:solidFill>
                <a:srgbClr val="000000"/>
              </a:solidFill>
              <a:effectLst/>
              <a:latin typeface="Arial" panose="020B0604020202020204" pitchFamily="34" charset="0"/>
            </a:endParaRPr>
          </a:p>
          <a:p>
            <a:pPr algn="l">
              <a:buFont typeface="+mj-lt"/>
              <a:buAutoNum type="arabicPeriod"/>
            </a:pPr>
            <a:r>
              <a:rPr lang="en-US" b="0" i="0" dirty="0">
                <a:solidFill>
                  <a:srgbClr val="756C66"/>
                </a:solidFill>
                <a:effectLst/>
                <a:latin typeface="Arial" panose="020B0604020202020204" pitchFamily="34" charset="0"/>
              </a:rPr>
              <a:t>PSDR #3 (Hardware): An ability to interface a seven-segment display scoreboard with shift registers.</a:t>
            </a:r>
          </a:p>
          <a:p>
            <a:pPr algn="l">
              <a:buFont typeface="+mj-lt"/>
              <a:buAutoNum type="arabicPeriod"/>
            </a:pPr>
            <a:endParaRPr lang="en-US" b="0" i="0" dirty="0">
              <a:solidFill>
                <a:srgbClr val="000000"/>
              </a:solidFill>
              <a:effectLst/>
              <a:latin typeface="Arial" panose="020B0604020202020204" pitchFamily="34" charset="0"/>
            </a:endParaRPr>
          </a:p>
          <a:p>
            <a:pPr algn="l">
              <a:buFont typeface="+mj-lt"/>
              <a:buAutoNum type="arabicPeriod"/>
            </a:pPr>
            <a:r>
              <a:rPr lang="en-US" b="1" i="0" dirty="0">
                <a:solidFill>
                  <a:srgbClr val="000000"/>
                </a:solidFill>
                <a:effectLst/>
                <a:latin typeface="Arial" panose="020B0604020202020204" pitchFamily="34" charset="0"/>
              </a:rPr>
              <a:t>PSDR #4 (Hardware): An ability to keep score with a microcontroller by counting the number of times an interrupt is triggered by a puck passing through an infrared laser beam.</a:t>
            </a:r>
          </a:p>
          <a:p>
            <a:pPr algn="l">
              <a:buFont typeface="+mj-lt"/>
              <a:buAutoNum type="arabicPeriod"/>
            </a:pPr>
            <a:endParaRPr lang="en-US" b="0" i="0" dirty="0">
              <a:solidFill>
                <a:srgbClr val="000000"/>
              </a:solidFill>
              <a:effectLst/>
              <a:latin typeface="Arial" panose="020B0604020202020204" pitchFamily="34" charset="0"/>
            </a:endParaRPr>
          </a:p>
          <a:p>
            <a:pPr algn="l">
              <a:buFont typeface="+mj-lt"/>
              <a:buAutoNum type="arabicPeriod"/>
            </a:pPr>
            <a:r>
              <a:rPr lang="en-US" b="1" i="0" dirty="0">
                <a:solidFill>
                  <a:srgbClr val="000000"/>
                </a:solidFill>
                <a:effectLst/>
                <a:latin typeface="Arial" panose="020B0604020202020204" pitchFamily="34" charset="0"/>
              </a:rPr>
              <a:t>PSDR #5 (Software): An ability to estimate the position and trajectory of a puck in motion using computer vision.</a:t>
            </a:r>
          </a:p>
        </p:txBody>
      </p:sp>
      <p:sp>
        <p:nvSpPr>
          <p:cNvPr id="8" name="Text Placeholder 2"/>
          <p:cNvSpPr>
            <a:spLocks noGrp="1"/>
          </p:cNvSpPr>
          <p:nvPr>
            <p:ph type="body" idx="11"/>
          </p:nvPr>
        </p:nvSpPr>
        <p:spPr>
          <a:xfrm>
            <a:off x="457200" y="924643"/>
            <a:ext cx="8229600" cy="442912"/>
          </a:xfrm>
        </p:spPr>
        <p:txBody>
          <a:bodyPr/>
          <a:lstStyle/>
          <a:p>
            <a:r>
              <a:rPr lang="en-US" sz="2400" dirty="0"/>
              <a:t>Fulfilling </a:t>
            </a:r>
            <a:r>
              <a:rPr lang="en-US" sz="2400" dirty="0" err="1"/>
              <a:t>psdrs</a:t>
            </a:r>
            <a:endParaRPr lang="en-US" sz="2400" dirty="0"/>
          </a:p>
        </p:txBody>
      </p:sp>
    </p:spTree>
    <p:extLst>
      <p:ext uri="{BB962C8B-B14F-4D97-AF65-F5344CB8AC3E}">
        <p14:creationId xmlns:p14="http://schemas.microsoft.com/office/powerpoint/2010/main" val="24256571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Mechanical prototyping</a:t>
            </a:r>
          </a:p>
        </p:txBody>
      </p:sp>
      <p:sp>
        <p:nvSpPr>
          <p:cNvPr id="7" name="Text Placeholder 6">
            <a:extLst>
              <a:ext uri="{FF2B5EF4-FFF2-40B4-BE49-F238E27FC236}">
                <a16:creationId xmlns:a16="http://schemas.microsoft.com/office/drawing/2014/main" id="{EF056A5B-2F90-1A99-4A29-5E769EF84FD8}"/>
              </a:ext>
            </a:extLst>
          </p:cNvPr>
          <p:cNvSpPr>
            <a:spLocks noGrp="1"/>
          </p:cNvSpPr>
          <p:nvPr>
            <p:ph type="body" idx="12"/>
          </p:nvPr>
        </p:nvSpPr>
        <p:spPr>
          <a:xfrm>
            <a:off x="457200" y="1608139"/>
            <a:ext cx="7891219" cy="3306761"/>
          </a:xfrm>
        </p:spPr>
        <p:txBody>
          <a:bodyPr>
            <a:normAutofit/>
          </a:bodyPr>
          <a:lstStyle/>
          <a:p>
            <a:pPr marL="285750" indent="-285750">
              <a:buFont typeface="Arial" panose="020B0604020202020204" pitchFamily="34" charset="0"/>
              <a:buChar char="•"/>
            </a:pPr>
            <a:r>
              <a:rPr lang="en-US" sz="2400" dirty="0"/>
              <a:t>Goals modified to support smooth image processing</a:t>
            </a:r>
          </a:p>
          <a:p>
            <a:pPr marL="285750" indent="-285750">
              <a:buFont typeface="Arial" panose="020B0604020202020204" pitchFamily="34" charset="0"/>
              <a:buChar char="•"/>
            </a:pPr>
            <a:r>
              <a:rPr lang="en-US" sz="2400" dirty="0"/>
              <a:t>Motor mounts 3D printed to fit into the side of the table</a:t>
            </a:r>
          </a:p>
          <a:p>
            <a:pPr marL="285750" indent="-285750">
              <a:buFont typeface="Arial" panose="020B0604020202020204" pitchFamily="34" charset="0"/>
              <a:buChar char="•"/>
            </a:pPr>
            <a:r>
              <a:rPr lang="en-US" sz="2400" dirty="0"/>
              <a:t>Side rails recently arrived, prototyping in progress</a:t>
            </a:r>
          </a:p>
          <a:p>
            <a:endParaRPr lang="en-US" sz="2400" dirty="0"/>
          </a:p>
        </p:txBody>
      </p:sp>
      <p:pic>
        <p:nvPicPr>
          <p:cNvPr id="2" name="Picture 1">
            <a:extLst>
              <a:ext uri="{FF2B5EF4-FFF2-40B4-BE49-F238E27FC236}">
                <a16:creationId xmlns:a16="http://schemas.microsoft.com/office/drawing/2014/main" id="{BAD76356-F753-C6AD-316E-EB4E8C48E5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755"/>
          <a:stretch/>
        </p:blipFill>
        <p:spPr bwMode="auto">
          <a:xfrm>
            <a:off x="4147261" y="2988402"/>
            <a:ext cx="4363890" cy="37791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5C5DEA-4E4B-B99F-DDEE-DEDE86AFB4D6}"/>
              </a:ext>
            </a:extLst>
          </p:cNvPr>
          <p:cNvPicPr>
            <a:picLocks noChangeAspect="1"/>
          </p:cNvPicPr>
          <p:nvPr/>
        </p:nvPicPr>
        <p:blipFill>
          <a:blip r:embed="rId4"/>
          <a:stretch>
            <a:fillRect/>
          </a:stretch>
        </p:blipFill>
        <p:spPr>
          <a:xfrm>
            <a:off x="457200" y="3429001"/>
            <a:ext cx="3419295" cy="2272860"/>
          </a:xfrm>
          <a:prstGeom prst="rect">
            <a:avLst/>
          </a:prstGeom>
        </p:spPr>
      </p:pic>
      <p:cxnSp>
        <p:nvCxnSpPr>
          <p:cNvPr id="5" name="Straight Connector 4">
            <a:extLst>
              <a:ext uri="{FF2B5EF4-FFF2-40B4-BE49-F238E27FC236}">
                <a16:creationId xmlns:a16="http://schemas.microsoft.com/office/drawing/2014/main" id="{65388F77-1142-6E96-1C4B-137D104AE45D}"/>
              </a:ext>
            </a:extLst>
          </p:cNvPr>
          <p:cNvCxnSpPr/>
          <p:nvPr/>
        </p:nvCxnSpPr>
        <p:spPr>
          <a:xfrm>
            <a:off x="2862020" y="4608163"/>
            <a:ext cx="2841356" cy="1849464"/>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a:extLst>
              <a:ext uri="{FF2B5EF4-FFF2-40B4-BE49-F238E27FC236}">
                <a16:creationId xmlns:a16="http://schemas.microsoft.com/office/drawing/2014/main" id="{A2281EAF-138D-2CE6-F31E-73B4B3130550}"/>
              </a:ext>
            </a:extLst>
          </p:cNvPr>
          <p:cNvCxnSpPr>
            <a:cxnSpLocks/>
          </p:cNvCxnSpPr>
          <p:nvPr/>
        </p:nvCxnSpPr>
        <p:spPr>
          <a:xfrm flipV="1">
            <a:off x="2862020" y="3261519"/>
            <a:ext cx="2841356" cy="1235573"/>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90099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Mechanical prototyping</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Gantry System</a:t>
            </a:r>
          </a:p>
        </p:txBody>
      </p:sp>
      <p:pic>
        <p:nvPicPr>
          <p:cNvPr id="2" name="Picture 2" descr="image">
            <a:extLst>
              <a:ext uri="{FF2B5EF4-FFF2-40B4-BE49-F238E27FC236}">
                <a16:creationId xmlns:a16="http://schemas.microsoft.com/office/drawing/2014/main" id="{0E8782BE-0C59-BB42-3D11-3ECFF5AF0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087" y="1673425"/>
            <a:ext cx="7047825" cy="45284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A4CEFB0-5373-FFF1-2EFC-0FDDCD71D31A}"/>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2087365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PC Components</a:t>
            </a:r>
          </a:p>
        </p:txBody>
      </p:sp>
      <p:pic>
        <p:nvPicPr>
          <p:cNvPr id="2" name="Picture 1" descr="A diagram of a computer process&#10;&#10;Description automatically generated">
            <a:extLst>
              <a:ext uri="{FF2B5EF4-FFF2-40B4-BE49-F238E27FC236}">
                <a16:creationId xmlns:a16="http://schemas.microsoft.com/office/drawing/2014/main" id="{912FC867-77DE-3268-0001-B37EABD7F7C8}"/>
              </a:ext>
            </a:extLst>
          </p:cNvPr>
          <p:cNvPicPr>
            <a:picLocks noChangeAspect="1"/>
          </p:cNvPicPr>
          <p:nvPr/>
        </p:nvPicPr>
        <p:blipFill rotWithShape="1">
          <a:blip r:embed="rId3"/>
          <a:srcRect l="16992" t="11420" r="17493" b="11221"/>
          <a:stretch/>
        </p:blipFill>
        <p:spPr>
          <a:xfrm>
            <a:off x="1086095" y="1323158"/>
            <a:ext cx="7179560" cy="4752178"/>
          </a:xfrm>
          <a:prstGeom prst="rect">
            <a:avLst/>
          </a:prstGeom>
        </p:spPr>
      </p:pic>
    </p:spTree>
    <p:extLst>
      <p:ext uri="{BB962C8B-B14F-4D97-AF65-F5344CB8AC3E}">
        <p14:creationId xmlns:p14="http://schemas.microsoft.com/office/powerpoint/2010/main" val="14957480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Pesy ESP32 Wroom Low Power DevKit Board">
            <a:extLst>
              <a:ext uri="{FF2B5EF4-FFF2-40B4-BE49-F238E27FC236}">
                <a16:creationId xmlns:a16="http://schemas.microsoft.com/office/drawing/2014/main" id="{E428BB8E-2501-FF61-F947-F6165AA66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53788" y="4413584"/>
            <a:ext cx="1669865" cy="16698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uy STM32F091RCT6 - ST Online Store">
            <a:extLst>
              <a:ext uri="{FF2B5EF4-FFF2-40B4-BE49-F238E27FC236}">
                <a16:creationId xmlns:a16="http://schemas.microsoft.com/office/drawing/2014/main" id="{A35C79E1-F8FD-24B9-DF46-75E82DF835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076"/>
          <a:stretch/>
        </p:blipFill>
        <p:spPr bwMode="auto">
          <a:xfrm>
            <a:off x="4139805" y="2807735"/>
            <a:ext cx="4713769" cy="405026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a:t>Major Components – micro</a:t>
            </a:r>
          </a:p>
        </p:txBody>
      </p:sp>
      <p:sp>
        <p:nvSpPr>
          <p:cNvPr id="8" name="Text Placeholder 2"/>
          <p:cNvSpPr>
            <a:spLocks noGrp="1"/>
          </p:cNvSpPr>
          <p:nvPr>
            <p:ph type="body" idx="11"/>
          </p:nvPr>
        </p:nvSpPr>
        <p:spPr>
          <a:xfrm>
            <a:off x="457200" y="924643"/>
            <a:ext cx="8229600" cy="442912"/>
          </a:xfrm>
        </p:spPr>
        <p:txBody>
          <a:bodyPr/>
          <a:lstStyle/>
          <a:p>
            <a:r>
              <a:rPr lang="en-US" sz="2800" dirty="0"/>
              <a:t>stm32f091rct6</a:t>
            </a:r>
          </a:p>
        </p:txBody>
      </p:sp>
      <p:sp>
        <p:nvSpPr>
          <p:cNvPr id="3" name="Text Placeholder 2">
            <a:extLst>
              <a:ext uri="{FF2B5EF4-FFF2-40B4-BE49-F238E27FC236}">
                <a16:creationId xmlns:a16="http://schemas.microsoft.com/office/drawing/2014/main" id="{C1AEDDFD-00C5-AB99-B779-5DE440904EDB}"/>
              </a:ext>
            </a:extLst>
          </p:cNvPr>
          <p:cNvSpPr>
            <a:spLocks noGrp="1"/>
          </p:cNvSpPr>
          <p:nvPr>
            <p:ph type="body" idx="12"/>
          </p:nvPr>
        </p:nvSpPr>
        <p:spPr>
          <a:xfrm>
            <a:off x="457201" y="1608139"/>
            <a:ext cx="4114800" cy="4326469"/>
          </a:xfrm>
        </p:spPr>
        <p:txBody>
          <a:bodyPr>
            <a:noAutofit/>
          </a:bodyPr>
          <a:lstStyle/>
          <a:p>
            <a:r>
              <a:rPr lang="en-US" b="1" dirty="0"/>
              <a:t>Specifications:</a:t>
            </a:r>
          </a:p>
          <a:p>
            <a:pPr marL="285750" indent="-285750">
              <a:buFont typeface="Arial" panose="020B0604020202020204" pitchFamily="34" charset="0"/>
              <a:buChar char="•"/>
            </a:pPr>
            <a:r>
              <a:rPr lang="en-US" dirty="0"/>
              <a:t># of I/O Pins</a:t>
            </a:r>
          </a:p>
          <a:p>
            <a:pPr marL="285750" indent="-285750">
              <a:buFont typeface="Arial" panose="020B0604020202020204" pitchFamily="34" charset="0"/>
              <a:buChar char="•"/>
            </a:pPr>
            <a:r>
              <a:rPr lang="en-US" dirty="0"/>
              <a:t>Clock speed</a:t>
            </a:r>
          </a:p>
          <a:p>
            <a:pPr marL="285750" indent="-285750">
              <a:buFont typeface="Arial" panose="020B0604020202020204" pitchFamily="34" charset="0"/>
              <a:buChar char="•"/>
            </a:pPr>
            <a:r>
              <a:rPr lang="en-US" dirty="0"/>
              <a:t>Independent communication channels</a:t>
            </a:r>
          </a:p>
          <a:p>
            <a:pPr marL="285750" indent="-285750">
              <a:buFont typeface="Arial" panose="020B0604020202020204" pitchFamily="34" charset="0"/>
              <a:buChar char="•"/>
            </a:pPr>
            <a:r>
              <a:rPr lang="en-US" dirty="0"/>
              <a:t>3.3V Operating Voltage</a:t>
            </a:r>
          </a:p>
          <a:p>
            <a:endParaRPr lang="en-US" dirty="0"/>
          </a:p>
          <a:p>
            <a:r>
              <a:rPr lang="en-US" b="1" dirty="0"/>
              <a:t>Options:</a:t>
            </a:r>
          </a:p>
          <a:p>
            <a:pPr marL="285750" indent="-285750">
              <a:buFont typeface="Arial" panose="020B0604020202020204" pitchFamily="34" charset="0"/>
              <a:buChar char="•"/>
            </a:pPr>
            <a:r>
              <a:rPr lang="en-US" dirty="0"/>
              <a:t>STM32F091RCT6</a:t>
            </a:r>
          </a:p>
          <a:p>
            <a:pPr marL="285750" indent="-285750">
              <a:buFont typeface="Arial" panose="020B0604020202020204" pitchFamily="34" charset="0"/>
              <a:buChar char="•"/>
            </a:pPr>
            <a:r>
              <a:rPr lang="en-US" dirty="0"/>
              <a:t>Teensy 3.0</a:t>
            </a:r>
          </a:p>
          <a:p>
            <a:pPr marL="285750" indent="-285750">
              <a:buFont typeface="Arial" panose="020B0604020202020204" pitchFamily="34" charset="0"/>
              <a:buChar char="•"/>
            </a:pPr>
            <a:r>
              <a:rPr lang="en-US" dirty="0"/>
              <a:t>ESP32 </a:t>
            </a:r>
            <a:r>
              <a:rPr lang="en-US" dirty="0" err="1"/>
              <a:t>Wroom</a:t>
            </a:r>
            <a:endParaRPr lang="en-US" dirty="0"/>
          </a:p>
        </p:txBody>
      </p:sp>
      <p:sp>
        <p:nvSpPr>
          <p:cNvPr id="4" name="TextBox 3">
            <a:extLst>
              <a:ext uri="{FF2B5EF4-FFF2-40B4-BE49-F238E27FC236}">
                <a16:creationId xmlns:a16="http://schemas.microsoft.com/office/drawing/2014/main" id="{917C12EF-3AFE-7B20-581D-5F64058CBA9F}"/>
              </a:ext>
            </a:extLst>
          </p:cNvPr>
          <p:cNvSpPr txBox="1"/>
          <p:nvPr/>
        </p:nvSpPr>
        <p:spPr>
          <a:xfrm>
            <a:off x="4820603" y="1608139"/>
            <a:ext cx="3809047" cy="2031325"/>
          </a:xfrm>
          <a:prstGeom prst="rect">
            <a:avLst/>
          </a:prstGeom>
          <a:noFill/>
        </p:spPr>
        <p:txBody>
          <a:bodyPr wrap="square">
            <a:spAutoFit/>
          </a:bodyPr>
          <a:lstStyle/>
          <a:p>
            <a:r>
              <a:rPr lang="en-US" dirty="0"/>
              <a:t>Final Choice</a:t>
            </a:r>
            <a:r>
              <a:rPr lang="en-US" u="sng" dirty="0"/>
              <a:t>: </a:t>
            </a:r>
            <a:r>
              <a:rPr lang="en-US" b="1" u="sng" dirty="0"/>
              <a:t>STM32F091RCT6</a:t>
            </a:r>
          </a:p>
          <a:p>
            <a:pPr marL="285750" indent="-285750">
              <a:buFont typeface="Arial" panose="020B0604020202020204" pitchFamily="34" charset="0"/>
              <a:buChar char="•"/>
            </a:pPr>
            <a:r>
              <a:rPr lang="en-US" dirty="0"/>
              <a:t>ARM Cortex </a:t>
            </a:r>
            <a:r>
              <a:rPr lang="en-US" b="1" dirty="0"/>
              <a:t>- familiar environment </a:t>
            </a:r>
            <a:r>
              <a:rPr lang="en-US" dirty="0"/>
              <a:t>and community support</a:t>
            </a:r>
          </a:p>
          <a:p>
            <a:pPr marL="285750" indent="-285750">
              <a:buFont typeface="Arial" panose="020B0604020202020204" pitchFamily="34" charset="0"/>
              <a:buChar char="•"/>
            </a:pPr>
            <a:r>
              <a:rPr lang="en-US" b="1" dirty="0"/>
              <a:t>48 MHz max clock speed</a:t>
            </a:r>
          </a:p>
          <a:p>
            <a:pPr marL="285750" indent="-285750">
              <a:buFont typeface="Arial" panose="020B0604020202020204" pitchFamily="34" charset="0"/>
              <a:buChar char="•"/>
            </a:pPr>
            <a:r>
              <a:rPr lang="en-US" dirty="0"/>
              <a:t>Plenty of timers</a:t>
            </a:r>
          </a:p>
          <a:p>
            <a:pPr marL="285750" indent="-285750">
              <a:buFont typeface="Arial" panose="020B0604020202020204" pitchFamily="34" charset="0"/>
              <a:buChar char="•"/>
            </a:pPr>
            <a:r>
              <a:rPr lang="en-US" dirty="0"/>
              <a:t>Sufficient </a:t>
            </a:r>
            <a:r>
              <a:rPr lang="en-US" b="1" dirty="0"/>
              <a:t>SPI + UART channels</a:t>
            </a:r>
          </a:p>
          <a:p>
            <a:pPr marL="285750" indent="-285750">
              <a:buFont typeface="Arial" panose="020B0604020202020204" pitchFamily="34" charset="0"/>
              <a:buChar char="•"/>
            </a:pPr>
            <a:r>
              <a:rPr lang="en-US" dirty="0"/>
              <a:t>Low cost</a:t>
            </a:r>
          </a:p>
        </p:txBody>
      </p:sp>
      <p:pic>
        <p:nvPicPr>
          <p:cNvPr id="2" name="Picture 2" descr="Meet The Teensy 3.0 | Hackaday">
            <a:extLst>
              <a:ext uri="{FF2B5EF4-FFF2-40B4-BE49-F238E27FC236}">
                <a16:creationId xmlns:a16="http://schemas.microsoft.com/office/drawing/2014/main" id="{B0D504A0-7E70-D8C7-7B1F-2B253336C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842260">
            <a:off x="2532330" y="4969186"/>
            <a:ext cx="1885541" cy="91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445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Microcontroller components</a:t>
            </a:r>
          </a:p>
        </p:txBody>
      </p:sp>
      <p:pic>
        <p:nvPicPr>
          <p:cNvPr id="3" name="Picture 2" descr="A diagram of a system&#10;&#10;Description automatically generated">
            <a:extLst>
              <a:ext uri="{FF2B5EF4-FFF2-40B4-BE49-F238E27FC236}">
                <a16:creationId xmlns:a16="http://schemas.microsoft.com/office/drawing/2014/main" id="{C323F49C-D676-E45C-1B40-99B179935DA1}"/>
              </a:ext>
            </a:extLst>
          </p:cNvPr>
          <p:cNvPicPr>
            <a:picLocks noChangeAspect="1"/>
          </p:cNvPicPr>
          <p:nvPr/>
        </p:nvPicPr>
        <p:blipFill rotWithShape="1">
          <a:blip r:embed="rId3"/>
          <a:srcRect l="10729" t="15741" r="10938" b="19815"/>
          <a:stretch/>
        </p:blipFill>
        <p:spPr>
          <a:xfrm>
            <a:off x="415255" y="1729109"/>
            <a:ext cx="8313489" cy="3845114"/>
          </a:xfrm>
          <a:prstGeom prst="rect">
            <a:avLst/>
          </a:prstGeom>
        </p:spPr>
      </p:pic>
    </p:spTree>
    <p:extLst>
      <p:ext uri="{BB962C8B-B14F-4D97-AF65-F5344CB8AC3E}">
        <p14:creationId xmlns:p14="http://schemas.microsoft.com/office/powerpoint/2010/main" val="32096463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Puck tracking on Pre-recorded video</a:t>
            </a:r>
          </a:p>
        </p:txBody>
      </p:sp>
      <p:pic>
        <p:nvPicPr>
          <p:cNvPr id="4" name="danger zone">
            <a:hlinkClick r:id="" action="ppaction://media"/>
            <a:extLst>
              <a:ext uri="{FF2B5EF4-FFF2-40B4-BE49-F238E27FC236}">
                <a16:creationId xmlns:a16="http://schemas.microsoft.com/office/drawing/2014/main" id="{D64E99A5-CF2A-6BB5-00FB-43240E9B3B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6216" y="1468021"/>
            <a:ext cx="7831567" cy="4416133"/>
          </a:xfrm>
          <a:prstGeom prst="rect">
            <a:avLst/>
          </a:prstGeom>
        </p:spPr>
      </p:pic>
    </p:spTree>
    <p:extLst>
      <p:ext uri="{BB962C8B-B14F-4D97-AF65-F5344CB8AC3E}">
        <p14:creationId xmlns:p14="http://schemas.microsoft.com/office/powerpoint/2010/main" val="40741926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Puck tracking on Live video</a:t>
            </a:r>
          </a:p>
        </p:txBody>
      </p:sp>
      <p:pic>
        <p:nvPicPr>
          <p:cNvPr id="2" name="Live Feed">
            <a:hlinkClick r:id="" action="ppaction://media"/>
            <a:extLst>
              <a:ext uri="{FF2B5EF4-FFF2-40B4-BE49-F238E27FC236}">
                <a16:creationId xmlns:a16="http://schemas.microsoft.com/office/drawing/2014/main" id="{7F3720E6-077C-498A-6788-801F4789C3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7728" y="1473967"/>
            <a:ext cx="7528544" cy="4227587"/>
          </a:xfrm>
          <a:prstGeom prst="rect">
            <a:avLst/>
          </a:prstGeom>
        </p:spPr>
      </p:pic>
    </p:spTree>
    <p:extLst>
      <p:ext uri="{BB962C8B-B14F-4D97-AF65-F5344CB8AC3E}">
        <p14:creationId xmlns:p14="http://schemas.microsoft.com/office/powerpoint/2010/main" val="36260478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Timeline</a:t>
            </a:r>
          </a:p>
        </p:txBody>
      </p:sp>
      <p:sp>
        <p:nvSpPr>
          <p:cNvPr id="13" name="Text Placeholder 12"/>
          <p:cNvSpPr>
            <a:spLocks noGrp="1"/>
          </p:cNvSpPr>
          <p:nvPr>
            <p:ph type="body" idx="12"/>
          </p:nvPr>
        </p:nvSpPr>
        <p:spPr>
          <a:xfrm>
            <a:off x="457200" y="1276709"/>
            <a:ext cx="8229600" cy="5306971"/>
          </a:xfrm>
        </p:spPr>
        <p:txBody>
          <a:bodyPr>
            <a:noAutofit/>
          </a:bodyPr>
          <a:lstStyle/>
          <a:p>
            <a:endParaRPr lang="en-US" sz="24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Gantt Chart</a:t>
            </a:r>
            <a:endParaRPr lang="en-US" sz="2400" dirty="0"/>
          </a:p>
        </p:txBody>
      </p:sp>
      <p:pic>
        <p:nvPicPr>
          <p:cNvPr id="2" name="Picture 1" descr="A screenshot of a computer screen&#10;&#10;Description automatically generated">
            <a:extLst>
              <a:ext uri="{FF2B5EF4-FFF2-40B4-BE49-F238E27FC236}">
                <a16:creationId xmlns:a16="http://schemas.microsoft.com/office/drawing/2014/main" id="{722EE4BA-57D5-3187-5BF3-7289C04B998D}"/>
              </a:ext>
            </a:extLst>
          </p:cNvPr>
          <p:cNvPicPr>
            <a:picLocks noChangeAspect="1"/>
          </p:cNvPicPr>
          <p:nvPr/>
        </p:nvPicPr>
        <p:blipFill rotWithShape="1">
          <a:blip r:embed="rId3"/>
          <a:srcRect l="5178" t="282" r="5325" b="148"/>
          <a:stretch/>
        </p:blipFill>
        <p:spPr>
          <a:xfrm>
            <a:off x="504825" y="1369815"/>
            <a:ext cx="8291516" cy="4608479"/>
          </a:xfrm>
          <a:prstGeom prst="rect">
            <a:avLst/>
          </a:prstGeom>
        </p:spPr>
      </p:pic>
    </p:spTree>
    <p:extLst>
      <p:ext uri="{BB962C8B-B14F-4D97-AF65-F5344CB8AC3E}">
        <p14:creationId xmlns:p14="http://schemas.microsoft.com/office/powerpoint/2010/main" val="28888140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dirty="0"/>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mazon.com: ELP High Speed Wide Angle Global Shutter USB Camera Module for  Computer 1080P Mini UVC USB2.0 Webcam Board with 110degree No Distortion  Lens AR0234 High Frame 90fps Web PC Camera Board">
            <a:extLst>
              <a:ext uri="{FF2B5EF4-FFF2-40B4-BE49-F238E27FC236}">
                <a16:creationId xmlns:a16="http://schemas.microsoft.com/office/drawing/2014/main" id="{2BDB96FC-9301-3CC6-CBE3-6583F3B62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090" y="3362465"/>
            <a:ext cx="3213100" cy="312344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a:t>Major Components – Camera</a:t>
            </a:r>
          </a:p>
        </p:txBody>
      </p:sp>
      <p:sp>
        <p:nvSpPr>
          <p:cNvPr id="8" name="Text Placeholder 2"/>
          <p:cNvSpPr>
            <a:spLocks noGrp="1"/>
          </p:cNvSpPr>
          <p:nvPr>
            <p:ph type="body" idx="11"/>
          </p:nvPr>
        </p:nvSpPr>
        <p:spPr>
          <a:xfrm>
            <a:off x="457200" y="924643"/>
            <a:ext cx="8229600" cy="442912"/>
          </a:xfrm>
        </p:spPr>
        <p:txBody>
          <a:bodyPr/>
          <a:lstStyle/>
          <a:p>
            <a:r>
              <a:rPr lang="en-US" sz="2800" dirty="0"/>
              <a:t>ELP high speed Global Shutter camera</a:t>
            </a:r>
          </a:p>
        </p:txBody>
      </p:sp>
      <p:sp>
        <p:nvSpPr>
          <p:cNvPr id="2" name="Text Placeholder 2">
            <a:extLst>
              <a:ext uri="{FF2B5EF4-FFF2-40B4-BE49-F238E27FC236}">
                <a16:creationId xmlns:a16="http://schemas.microsoft.com/office/drawing/2014/main" id="{DD8DCE76-7C10-A45E-20A9-4CB72ABA5AF0}"/>
              </a:ext>
            </a:extLst>
          </p:cNvPr>
          <p:cNvSpPr txBox="1">
            <a:spLocks/>
          </p:cNvSpPr>
          <p:nvPr/>
        </p:nvSpPr>
        <p:spPr>
          <a:xfrm>
            <a:off x="457201" y="1608139"/>
            <a:ext cx="4114800"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Specifications:</a:t>
            </a:r>
          </a:p>
          <a:p>
            <a:pPr marL="285750" indent="-285750">
              <a:buFont typeface="Arial" panose="020B0604020202020204" pitchFamily="34" charset="0"/>
              <a:buChar char="•"/>
            </a:pPr>
            <a:r>
              <a:rPr lang="en-US" dirty="0"/>
              <a:t>Framerate</a:t>
            </a:r>
          </a:p>
          <a:p>
            <a:pPr marL="285750" indent="-285750">
              <a:buFont typeface="Arial" panose="020B0604020202020204" pitchFamily="34" charset="0"/>
              <a:buChar char="•"/>
            </a:pPr>
            <a:r>
              <a:rPr lang="en-US" dirty="0"/>
              <a:t>Latency</a:t>
            </a:r>
          </a:p>
          <a:p>
            <a:pPr marL="285750" indent="-285750">
              <a:buFont typeface="Arial" panose="020B0604020202020204" pitchFamily="34" charset="0"/>
              <a:buChar char="•"/>
            </a:pPr>
            <a:r>
              <a:rPr lang="en-US" dirty="0"/>
              <a:t>Cost</a:t>
            </a:r>
          </a:p>
          <a:p>
            <a:endParaRPr lang="en-US" dirty="0"/>
          </a:p>
          <a:p>
            <a:r>
              <a:rPr lang="en-US" b="1" dirty="0"/>
              <a:t>Options:</a:t>
            </a:r>
          </a:p>
          <a:p>
            <a:pPr marL="285750" indent="-285750">
              <a:buFont typeface="Arial" panose="020B0604020202020204" pitchFamily="34" charset="0"/>
              <a:buChar char="•"/>
            </a:pPr>
            <a:r>
              <a:rPr lang="en-US" dirty="0"/>
              <a:t>ELP Camera</a:t>
            </a:r>
          </a:p>
          <a:p>
            <a:pPr marL="285750" indent="-285750">
              <a:buFont typeface="Arial" panose="020B0604020202020204" pitchFamily="34" charset="0"/>
              <a:buChar char="•"/>
            </a:pPr>
            <a:r>
              <a:rPr lang="en-US" dirty="0" err="1"/>
              <a:t>OptiTrack</a:t>
            </a:r>
            <a:r>
              <a:rPr lang="en-US" dirty="0"/>
              <a:t> Flex 3</a:t>
            </a:r>
          </a:p>
          <a:p>
            <a:pPr marL="285750" indent="-285750">
              <a:buFont typeface="Arial" panose="020B0604020202020204" pitchFamily="34" charset="0"/>
              <a:buChar char="•"/>
            </a:pPr>
            <a:r>
              <a:rPr lang="en-US" dirty="0"/>
              <a:t>Raspberry Pi </a:t>
            </a:r>
            <a:r>
              <a:rPr lang="en-US"/>
              <a:t>Camera</a:t>
            </a:r>
            <a:r>
              <a:rPr lang="en-US" dirty="0"/>
              <a:t> Module</a:t>
            </a:r>
          </a:p>
        </p:txBody>
      </p:sp>
      <p:sp>
        <p:nvSpPr>
          <p:cNvPr id="4" name="TextBox 3">
            <a:extLst>
              <a:ext uri="{FF2B5EF4-FFF2-40B4-BE49-F238E27FC236}">
                <a16:creationId xmlns:a16="http://schemas.microsoft.com/office/drawing/2014/main" id="{E1C65F56-27FF-366C-CE88-9ACA42B7FB5C}"/>
              </a:ext>
            </a:extLst>
          </p:cNvPr>
          <p:cNvSpPr txBox="1"/>
          <p:nvPr/>
        </p:nvSpPr>
        <p:spPr>
          <a:xfrm>
            <a:off x="4820603" y="1608139"/>
            <a:ext cx="3809047" cy="1754326"/>
          </a:xfrm>
          <a:prstGeom prst="rect">
            <a:avLst/>
          </a:prstGeom>
          <a:noFill/>
        </p:spPr>
        <p:txBody>
          <a:bodyPr wrap="square">
            <a:spAutoFit/>
          </a:bodyPr>
          <a:lstStyle/>
          <a:p>
            <a:r>
              <a:rPr lang="en-US" dirty="0"/>
              <a:t>Final Choice: </a:t>
            </a:r>
            <a:r>
              <a:rPr lang="en-US" b="1" u="sng" dirty="0"/>
              <a:t>ELP Camera</a:t>
            </a:r>
          </a:p>
          <a:p>
            <a:pPr marL="285750" indent="-285750">
              <a:buFont typeface="Arial" panose="020B0604020202020204" pitchFamily="34" charset="0"/>
              <a:buChar char="•"/>
            </a:pPr>
            <a:r>
              <a:rPr lang="en-US" dirty="0"/>
              <a:t>Framerate: 120 fps</a:t>
            </a:r>
          </a:p>
          <a:p>
            <a:pPr marL="285750" indent="-285750">
              <a:buFont typeface="Arial" panose="020B0604020202020204" pitchFamily="34" charset="0"/>
              <a:buChar char="•"/>
            </a:pPr>
            <a:r>
              <a:rPr lang="en-US" dirty="0"/>
              <a:t>Latency: 60 </a:t>
            </a:r>
            <a:r>
              <a:rPr lang="en-US" dirty="0" err="1"/>
              <a:t>ms</a:t>
            </a:r>
            <a:endParaRPr lang="en-US" dirty="0"/>
          </a:p>
          <a:p>
            <a:pPr marL="285750" indent="-285750">
              <a:buFont typeface="Arial" panose="020B0604020202020204" pitchFamily="34" charset="0"/>
              <a:buChar char="•"/>
            </a:pPr>
            <a:r>
              <a:rPr lang="en-US" dirty="0"/>
              <a:t>Price: $80</a:t>
            </a:r>
          </a:p>
          <a:p>
            <a:pPr marL="285750" indent="-285750">
              <a:buFont typeface="Arial" panose="020B0604020202020204" pitchFamily="34" charset="0"/>
              <a:buChar char="•"/>
            </a:pPr>
            <a:r>
              <a:rPr lang="en-US" dirty="0"/>
              <a:t>Connection: USB 2.0</a:t>
            </a:r>
          </a:p>
          <a:p>
            <a:pPr marL="285750" indent="-285750">
              <a:buFont typeface="Arial" panose="020B0604020202020204" pitchFamily="34" charset="0"/>
              <a:buChar char="•"/>
            </a:pPr>
            <a:r>
              <a:rPr lang="en-US" dirty="0"/>
              <a:t>Global Shutter</a:t>
            </a:r>
          </a:p>
        </p:txBody>
      </p:sp>
      <p:pic>
        <p:nvPicPr>
          <p:cNvPr id="5" name="Picture 2" descr="OptiTrack - Flex 3 - Specs">
            <a:extLst>
              <a:ext uri="{FF2B5EF4-FFF2-40B4-BE49-F238E27FC236}">
                <a16:creationId xmlns:a16="http://schemas.microsoft.com/office/drawing/2014/main" id="{7723573C-F468-4C19-86AB-F0C97F639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341" y="4449482"/>
            <a:ext cx="2760666" cy="17607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aspberry Pi Camera Module 3 - SEN-21331 - SparkFun Electronics">
            <a:extLst>
              <a:ext uri="{FF2B5EF4-FFF2-40B4-BE49-F238E27FC236}">
                <a16:creationId xmlns:a16="http://schemas.microsoft.com/office/drawing/2014/main" id="{DF28BDDB-F708-D00D-B53F-9C9F99CB8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206" y="4374495"/>
            <a:ext cx="1560113" cy="156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244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gital Stepper Driver 1.0-4.5A 18-50VDC for Nema 17, 23, 24 Stepper Motor">
            <a:extLst>
              <a:ext uri="{FF2B5EF4-FFF2-40B4-BE49-F238E27FC236}">
                <a16:creationId xmlns:a16="http://schemas.microsoft.com/office/drawing/2014/main" id="{8EF1E5A2-B6D5-A228-3C91-6231394B6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319" y="4595826"/>
            <a:ext cx="2026023" cy="2026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mall metal and black device with wires&#10;&#10;Description automatically generated with medium confidence">
            <a:extLst>
              <a:ext uri="{FF2B5EF4-FFF2-40B4-BE49-F238E27FC236}">
                <a16:creationId xmlns:a16="http://schemas.microsoft.com/office/drawing/2014/main" id="{1B13E6A3-6689-0C0A-2186-A83E7CA21969}"/>
              </a:ext>
            </a:extLst>
          </p:cNvPr>
          <p:cNvPicPr>
            <a:picLocks noChangeAspect="1"/>
          </p:cNvPicPr>
          <p:nvPr/>
        </p:nvPicPr>
        <p:blipFill>
          <a:blip r:embed="rId4"/>
          <a:stretch>
            <a:fillRect/>
          </a:stretch>
        </p:blipFill>
        <p:spPr>
          <a:xfrm>
            <a:off x="4297083" y="4407778"/>
            <a:ext cx="2283480" cy="2276754"/>
          </a:xfrm>
          <a:prstGeom prst="rect">
            <a:avLst/>
          </a:prstGeom>
        </p:spPr>
      </p:pic>
      <p:sp>
        <p:nvSpPr>
          <p:cNvPr id="11" name="Title 10"/>
          <p:cNvSpPr>
            <a:spLocks noGrp="1"/>
          </p:cNvSpPr>
          <p:nvPr>
            <p:ph type="title"/>
          </p:nvPr>
        </p:nvSpPr>
        <p:spPr/>
        <p:txBody>
          <a:bodyPr/>
          <a:lstStyle/>
          <a:p>
            <a:r>
              <a:rPr lang="en-US" dirty="0"/>
              <a:t>Major Components - Motors</a:t>
            </a:r>
          </a:p>
        </p:txBody>
      </p:sp>
      <p:sp>
        <p:nvSpPr>
          <p:cNvPr id="8" name="Text Placeholder 2"/>
          <p:cNvSpPr>
            <a:spLocks noGrp="1"/>
          </p:cNvSpPr>
          <p:nvPr>
            <p:ph type="body" idx="11"/>
          </p:nvPr>
        </p:nvSpPr>
        <p:spPr>
          <a:xfrm>
            <a:off x="457200" y="924643"/>
            <a:ext cx="8229600" cy="442912"/>
          </a:xfrm>
        </p:spPr>
        <p:txBody>
          <a:bodyPr/>
          <a:lstStyle/>
          <a:p>
            <a:r>
              <a:rPr lang="en-US" sz="2800" dirty="0"/>
              <a:t>NEMA 23 Stepper Motors | DM542T Stepper Drive</a:t>
            </a:r>
          </a:p>
          <a:p>
            <a:endParaRPr lang="en-US" sz="2800" dirty="0"/>
          </a:p>
        </p:txBody>
      </p:sp>
      <p:sp>
        <p:nvSpPr>
          <p:cNvPr id="9" name="Text Placeholder 2">
            <a:extLst>
              <a:ext uri="{FF2B5EF4-FFF2-40B4-BE49-F238E27FC236}">
                <a16:creationId xmlns:a16="http://schemas.microsoft.com/office/drawing/2014/main" id="{5751DD0C-442A-A2F8-52B8-81573B88758C}"/>
              </a:ext>
            </a:extLst>
          </p:cNvPr>
          <p:cNvSpPr txBox="1">
            <a:spLocks/>
          </p:cNvSpPr>
          <p:nvPr/>
        </p:nvSpPr>
        <p:spPr>
          <a:xfrm>
            <a:off x="457201" y="1608139"/>
            <a:ext cx="4114800"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Specifications:</a:t>
            </a:r>
          </a:p>
          <a:p>
            <a:pPr marL="285750" indent="-285750">
              <a:buFont typeface="Arial" panose="020B0604020202020204" pitchFamily="34" charset="0"/>
              <a:buChar char="•"/>
            </a:pPr>
            <a:r>
              <a:rPr lang="en-US" dirty="0"/>
              <a:t>Steps / revolution</a:t>
            </a:r>
          </a:p>
          <a:p>
            <a:pPr marL="285750" indent="-285750">
              <a:buFont typeface="Arial" panose="020B0604020202020204" pitchFamily="34" charset="0"/>
              <a:buChar char="•"/>
            </a:pPr>
            <a:r>
              <a:rPr lang="en-US" dirty="0"/>
              <a:t>Current draw</a:t>
            </a:r>
          </a:p>
          <a:p>
            <a:pPr marL="285750" indent="-285750">
              <a:buFont typeface="Arial" panose="020B0604020202020204" pitchFamily="34" charset="0"/>
              <a:buChar char="•"/>
            </a:pPr>
            <a:r>
              <a:rPr lang="en-US" dirty="0"/>
              <a:t>Torque</a:t>
            </a:r>
          </a:p>
          <a:p>
            <a:pPr marL="285750" indent="-285750">
              <a:buFont typeface="Arial" panose="020B0604020202020204" pitchFamily="34" charset="0"/>
              <a:buChar char="•"/>
            </a:pPr>
            <a:r>
              <a:rPr lang="en-US" dirty="0"/>
              <a:t>Max voltage</a:t>
            </a:r>
          </a:p>
          <a:p>
            <a:endParaRPr lang="en-US" dirty="0"/>
          </a:p>
          <a:p>
            <a:r>
              <a:rPr lang="en-US" b="1" dirty="0"/>
              <a:t>Options:</a:t>
            </a:r>
          </a:p>
          <a:p>
            <a:pPr marL="285750" indent="-285750">
              <a:buFont typeface="Arial" panose="020B0604020202020204" pitchFamily="34" charset="0"/>
              <a:buChar char="•"/>
            </a:pPr>
            <a:r>
              <a:rPr lang="en-US" dirty="0"/>
              <a:t>NEMA 23 Stepper Motor</a:t>
            </a:r>
          </a:p>
          <a:p>
            <a:pPr marL="285750" indent="-285750">
              <a:buFont typeface="Arial" panose="020B0604020202020204" pitchFamily="34" charset="0"/>
              <a:buChar char="•"/>
            </a:pPr>
            <a:r>
              <a:rPr lang="en-US" dirty="0"/>
              <a:t>Brushless 3 Phase DC Motor</a:t>
            </a:r>
          </a:p>
          <a:p>
            <a:pPr marL="285750" indent="-285750">
              <a:buFont typeface="Arial" panose="020B0604020202020204" pitchFamily="34" charset="0"/>
              <a:buChar char="•"/>
            </a:pPr>
            <a:r>
              <a:rPr lang="en-US" dirty="0"/>
              <a:t>Synchronous Gear AC</a:t>
            </a:r>
          </a:p>
        </p:txBody>
      </p:sp>
      <p:sp>
        <p:nvSpPr>
          <p:cNvPr id="10" name="TextBox 9">
            <a:extLst>
              <a:ext uri="{FF2B5EF4-FFF2-40B4-BE49-F238E27FC236}">
                <a16:creationId xmlns:a16="http://schemas.microsoft.com/office/drawing/2014/main" id="{CCED2A7C-049A-525B-369D-947E3B676E80}"/>
              </a:ext>
            </a:extLst>
          </p:cNvPr>
          <p:cNvSpPr txBox="1"/>
          <p:nvPr/>
        </p:nvSpPr>
        <p:spPr>
          <a:xfrm>
            <a:off x="3884707" y="1608139"/>
            <a:ext cx="5151718" cy="2862322"/>
          </a:xfrm>
          <a:prstGeom prst="rect">
            <a:avLst/>
          </a:prstGeom>
          <a:noFill/>
        </p:spPr>
        <p:txBody>
          <a:bodyPr wrap="square">
            <a:spAutoFit/>
          </a:bodyPr>
          <a:lstStyle/>
          <a:p>
            <a:r>
              <a:rPr lang="en-US" dirty="0"/>
              <a:t>Final Motor Choice: </a:t>
            </a:r>
            <a:r>
              <a:rPr lang="en-US" b="1" u="sng" dirty="0"/>
              <a:t>NEMA 23 Stepper Motor</a:t>
            </a:r>
          </a:p>
          <a:p>
            <a:pPr marL="285750" indent="-285750">
              <a:buFont typeface="Arial" panose="020B0604020202020204" pitchFamily="34" charset="0"/>
              <a:buChar char="•"/>
            </a:pPr>
            <a:r>
              <a:rPr lang="en-US" dirty="0"/>
              <a:t>1.8 steps/revolution</a:t>
            </a:r>
          </a:p>
          <a:p>
            <a:pPr marL="285750" indent="-285750">
              <a:buFont typeface="Arial" panose="020B0604020202020204" pitchFamily="34" charset="0"/>
              <a:buChar char="•"/>
            </a:pPr>
            <a:r>
              <a:rPr lang="en-US" dirty="0"/>
              <a:t>2.8A drawn per phase</a:t>
            </a:r>
          </a:p>
          <a:p>
            <a:pPr marL="285750" indent="-285750">
              <a:buFont typeface="Arial" panose="020B0604020202020204" pitchFamily="34" charset="0"/>
              <a:buChar char="•"/>
            </a:pPr>
            <a:r>
              <a:rPr lang="en-US" dirty="0"/>
              <a:t>1.9 Nm holding torque</a:t>
            </a:r>
          </a:p>
          <a:p>
            <a:pPr marL="285750" indent="-285750">
              <a:buFont typeface="Arial" panose="020B0604020202020204" pitchFamily="34" charset="0"/>
              <a:buChar char="•"/>
            </a:pPr>
            <a:r>
              <a:rPr lang="en-US" dirty="0"/>
              <a:t>48V max voltage</a:t>
            </a:r>
          </a:p>
          <a:p>
            <a:pPr marL="285750" indent="-285750">
              <a:buFont typeface="Arial" panose="020B0604020202020204" pitchFamily="34" charset="0"/>
              <a:buChar char="•"/>
            </a:pPr>
            <a:endParaRPr lang="en-US" dirty="0"/>
          </a:p>
          <a:p>
            <a:r>
              <a:rPr lang="en-US" dirty="0"/>
              <a:t>Final Motor Driver Choice: </a:t>
            </a:r>
            <a:r>
              <a:rPr lang="en-US" b="1" u="sng" dirty="0"/>
              <a:t>DM542T Stepper Driver</a:t>
            </a:r>
          </a:p>
          <a:p>
            <a:pPr marL="285750" indent="-285750">
              <a:buFont typeface="Arial" panose="020B0604020202020204" pitchFamily="34" charset="0"/>
              <a:buChar char="•"/>
            </a:pPr>
            <a:r>
              <a:rPr lang="en-US" dirty="0"/>
              <a:t>18 – 50 V DC Input voltage </a:t>
            </a:r>
          </a:p>
          <a:p>
            <a:pPr marL="285750" indent="-285750">
              <a:buFont typeface="Arial" panose="020B0604020202020204" pitchFamily="34" charset="0"/>
              <a:buChar char="•"/>
            </a:pPr>
            <a:r>
              <a:rPr lang="en-US" dirty="0"/>
              <a:t>1 – 4.5 A Output peak current</a:t>
            </a:r>
          </a:p>
          <a:p>
            <a:pPr marL="285750" indent="-285750">
              <a:buFont typeface="Arial" panose="020B0604020202020204" pitchFamily="34" charset="0"/>
              <a:buChar char="•"/>
            </a:pPr>
            <a:r>
              <a:rPr lang="en-US" dirty="0"/>
              <a:t>Multi-stepping for smooth motor movement</a:t>
            </a:r>
          </a:p>
        </p:txBody>
      </p:sp>
    </p:spTree>
    <p:extLst>
      <p:ext uri="{BB962C8B-B14F-4D97-AF65-F5344CB8AC3E}">
        <p14:creationId xmlns:p14="http://schemas.microsoft.com/office/powerpoint/2010/main" val="2188194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000" dirty="0"/>
              <a:t>Major Components – IR Sensors</a:t>
            </a:r>
          </a:p>
        </p:txBody>
      </p:sp>
      <p:sp>
        <p:nvSpPr>
          <p:cNvPr id="8" name="Text Placeholder 2"/>
          <p:cNvSpPr>
            <a:spLocks noGrp="1"/>
          </p:cNvSpPr>
          <p:nvPr>
            <p:ph type="body" idx="11"/>
          </p:nvPr>
        </p:nvSpPr>
        <p:spPr>
          <a:xfrm>
            <a:off x="457200" y="924643"/>
            <a:ext cx="8229600" cy="442912"/>
          </a:xfrm>
        </p:spPr>
        <p:txBody>
          <a:bodyPr/>
          <a:lstStyle/>
          <a:p>
            <a:r>
              <a:rPr lang="en-US" sz="2800" dirty="0"/>
              <a:t>Adafruit IR break beam sensors</a:t>
            </a:r>
          </a:p>
        </p:txBody>
      </p:sp>
      <p:sp>
        <p:nvSpPr>
          <p:cNvPr id="10" name="Text Placeholder 2">
            <a:extLst>
              <a:ext uri="{FF2B5EF4-FFF2-40B4-BE49-F238E27FC236}">
                <a16:creationId xmlns:a16="http://schemas.microsoft.com/office/drawing/2014/main" id="{83D91E6A-D475-E95C-E0C3-F42044BF3F62}"/>
              </a:ext>
            </a:extLst>
          </p:cNvPr>
          <p:cNvSpPr txBox="1">
            <a:spLocks/>
          </p:cNvSpPr>
          <p:nvPr/>
        </p:nvSpPr>
        <p:spPr>
          <a:xfrm>
            <a:off x="457201" y="1608139"/>
            <a:ext cx="4114800"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Specifications:</a:t>
            </a:r>
          </a:p>
          <a:p>
            <a:pPr marL="285750" indent="-285750">
              <a:buFont typeface="Arial" panose="020B0604020202020204" pitchFamily="34" charset="0"/>
              <a:buChar char="•"/>
            </a:pPr>
            <a:r>
              <a:rPr lang="en-US" dirty="0"/>
              <a:t>Sensing distance</a:t>
            </a:r>
          </a:p>
          <a:p>
            <a:pPr marL="285750" indent="-285750">
              <a:buFont typeface="Arial" panose="020B0604020202020204" pitchFamily="34" charset="0"/>
              <a:buChar char="•"/>
            </a:pPr>
            <a:r>
              <a:rPr lang="en-US" dirty="0"/>
              <a:t>3.3V power voltage</a:t>
            </a:r>
          </a:p>
          <a:p>
            <a:pPr marL="285750" indent="-285750">
              <a:buFont typeface="Arial" panose="020B0604020202020204" pitchFamily="34" charset="0"/>
              <a:buChar char="•"/>
            </a:pPr>
            <a:r>
              <a:rPr lang="en-US" dirty="0"/>
              <a:t>Response time</a:t>
            </a:r>
          </a:p>
          <a:p>
            <a:endParaRPr lang="en-US" b="1" dirty="0"/>
          </a:p>
          <a:p>
            <a:r>
              <a:rPr lang="en-US" b="1" dirty="0"/>
              <a:t>Options:</a:t>
            </a:r>
          </a:p>
          <a:p>
            <a:pPr marL="285750" indent="-285750">
              <a:buFont typeface="Arial" panose="020B0604020202020204" pitchFamily="34" charset="0"/>
              <a:buChar char="•"/>
            </a:pPr>
            <a:r>
              <a:rPr lang="en-US" dirty="0"/>
              <a:t>Adafruit IR Break Beam Sensor </a:t>
            </a:r>
          </a:p>
          <a:p>
            <a:pPr marL="285750" indent="-285750">
              <a:buFont typeface="Arial" panose="020B0604020202020204" pitchFamily="34" charset="0"/>
              <a:buChar char="•"/>
            </a:pPr>
            <a:r>
              <a:rPr lang="en-US" dirty="0" err="1"/>
              <a:t>DFRobot</a:t>
            </a:r>
            <a:r>
              <a:rPr lang="en-US" dirty="0"/>
              <a:t> IR Break Beam Sensor</a:t>
            </a:r>
          </a:p>
        </p:txBody>
      </p:sp>
      <p:sp>
        <p:nvSpPr>
          <p:cNvPr id="12" name="TextBox 11">
            <a:extLst>
              <a:ext uri="{FF2B5EF4-FFF2-40B4-BE49-F238E27FC236}">
                <a16:creationId xmlns:a16="http://schemas.microsoft.com/office/drawing/2014/main" id="{7E62F0AE-40F6-FAEB-74C8-3DDF783F0A03}"/>
              </a:ext>
            </a:extLst>
          </p:cNvPr>
          <p:cNvSpPr txBox="1"/>
          <p:nvPr/>
        </p:nvSpPr>
        <p:spPr>
          <a:xfrm>
            <a:off x="4572001" y="1608139"/>
            <a:ext cx="4464424" cy="1477328"/>
          </a:xfrm>
          <a:prstGeom prst="rect">
            <a:avLst/>
          </a:prstGeom>
          <a:noFill/>
        </p:spPr>
        <p:txBody>
          <a:bodyPr wrap="square">
            <a:spAutoFit/>
          </a:bodyPr>
          <a:lstStyle/>
          <a:p>
            <a:r>
              <a:rPr lang="en-US" dirty="0"/>
              <a:t>Final Choice: </a:t>
            </a:r>
            <a:r>
              <a:rPr lang="en-US" b="1" dirty="0"/>
              <a:t>Adafruit IR Break Beam Sensor</a:t>
            </a:r>
          </a:p>
          <a:p>
            <a:pPr marL="285750" indent="-285750">
              <a:buFont typeface="Arial" panose="020B0604020202020204" pitchFamily="34" charset="0"/>
              <a:buChar char="•"/>
            </a:pPr>
            <a:r>
              <a:rPr lang="en-US" dirty="0"/>
              <a:t>50 cm sensing distance</a:t>
            </a:r>
          </a:p>
          <a:p>
            <a:pPr marL="285750" indent="-285750">
              <a:buFont typeface="Arial" panose="020B0604020202020204" pitchFamily="34" charset="0"/>
              <a:buChar char="•"/>
            </a:pPr>
            <a:r>
              <a:rPr lang="en-US" dirty="0"/>
              <a:t>3.3V power voltage</a:t>
            </a:r>
          </a:p>
          <a:p>
            <a:pPr marL="285750" indent="-285750">
              <a:buFont typeface="Arial" panose="020B0604020202020204" pitchFamily="34" charset="0"/>
              <a:buChar char="•"/>
            </a:pPr>
            <a:r>
              <a:rPr lang="en-US" dirty="0"/>
              <a:t>10 mA current draw </a:t>
            </a:r>
          </a:p>
          <a:p>
            <a:pPr marL="285750" indent="-285750">
              <a:buFont typeface="Arial" panose="020B0604020202020204" pitchFamily="34" charset="0"/>
              <a:buChar char="•"/>
            </a:pPr>
            <a:r>
              <a:rPr lang="en-US" dirty="0"/>
              <a:t>&lt; 2 </a:t>
            </a:r>
            <a:r>
              <a:rPr lang="en-US" dirty="0" err="1"/>
              <a:t>ms</a:t>
            </a:r>
            <a:r>
              <a:rPr lang="en-US" dirty="0"/>
              <a:t> response time	</a:t>
            </a:r>
            <a:r>
              <a:rPr lang="en-US" b="1" dirty="0"/>
              <a:t>	</a:t>
            </a:r>
            <a:r>
              <a:rPr lang="en-US" dirty="0"/>
              <a:t> </a:t>
            </a:r>
            <a:endParaRPr lang="en-US" b="1" u="sng" dirty="0"/>
          </a:p>
        </p:txBody>
      </p:sp>
      <p:pic>
        <p:nvPicPr>
          <p:cNvPr id="1026" name="Picture 2">
            <a:extLst>
              <a:ext uri="{FF2B5EF4-FFF2-40B4-BE49-F238E27FC236}">
                <a16:creationId xmlns:a16="http://schemas.microsoft.com/office/drawing/2014/main" id="{06FA168F-20A2-98CD-DCCA-4088E085E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91715">
            <a:off x="3294249" y="2481319"/>
            <a:ext cx="5495925"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441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74HC595 8-Bit Serial to Serial/Parallel IC - Solarbotics Ltd.">
            <a:extLst>
              <a:ext uri="{FF2B5EF4-FFF2-40B4-BE49-F238E27FC236}">
                <a16:creationId xmlns:a16="http://schemas.microsoft.com/office/drawing/2014/main" id="{C4B61D5F-76D1-46EF-5591-2031784B1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35" y="3318734"/>
            <a:ext cx="2818443" cy="21310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sz="4000" dirty="0"/>
              <a:t>Major Components – Scoreboard</a:t>
            </a:r>
          </a:p>
        </p:txBody>
      </p:sp>
      <p:sp>
        <p:nvSpPr>
          <p:cNvPr id="8" name="Text Placeholder 2"/>
          <p:cNvSpPr>
            <a:spLocks noGrp="1"/>
          </p:cNvSpPr>
          <p:nvPr>
            <p:ph type="body" idx="11"/>
          </p:nvPr>
        </p:nvSpPr>
        <p:spPr>
          <a:xfrm>
            <a:off x="457200" y="924643"/>
            <a:ext cx="8229600" cy="442912"/>
          </a:xfrm>
        </p:spPr>
        <p:txBody>
          <a:bodyPr/>
          <a:lstStyle/>
          <a:p>
            <a:r>
              <a:rPr lang="en-US" sz="2800" dirty="0"/>
              <a:t>74HC595 Shift Registers | 7-segment displays</a:t>
            </a:r>
          </a:p>
        </p:txBody>
      </p:sp>
      <p:sp>
        <p:nvSpPr>
          <p:cNvPr id="5" name="Text Placeholder 2">
            <a:extLst>
              <a:ext uri="{FF2B5EF4-FFF2-40B4-BE49-F238E27FC236}">
                <a16:creationId xmlns:a16="http://schemas.microsoft.com/office/drawing/2014/main" id="{B3AE6E50-814C-AFB3-D36B-CD84FA631124}"/>
              </a:ext>
            </a:extLst>
          </p:cNvPr>
          <p:cNvSpPr txBox="1">
            <a:spLocks/>
          </p:cNvSpPr>
          <p:nvPr/>
        </p:nvSpPr>
        <p:spPr>
          <a:xfrm>
            <a:off x="457201" y="1608139"/>
            <a:ext cx="1717353" cy="1214203"/>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Specifications:</a:t>
            </a:r>
          </a:p>
          <a:p>
            <a:pPr marL="285750" indent="-285750">
              <a:buFont typeface="Arial" panose="020B0604020202020204" pitchFamily="34" charset="0"/>
              <a:buChar char="•"/>
            </a:pPr>
            <a:r>
              <a:rPr lang="en-US" dirty="0"/>
              <a:t>Operating voltage</a:t>
            </a:r>
          </a:p>
          <a:p>
            <a:pPr marL="285750" indent="-285750">
              <a:buFont typeface="Arial" panose="020B0604020202020204" pitchFamily="34" charset="0"/>
              <a:buChar char="•"/>
            </a:pPr>
            <a:r>
              <a:rPr lang="en-US" dirty="0"/>
              <a:t>Low power consumption</a:t>
            </a:r>
          </a:p>
          <a:p>
            <a:endParaRPr lang="en-US" b="1" dirty="0"/>
          </a:p>
        </p:txBody>
      </p:sp>
      <p:sp>
        <p:nvSpPr>
          <p:cNvPr id="6" name="TextBox 5">
            <a:extLst>
              <a:ext uri="{FF2B5EF4-FFF2-40B4-BE49-F238E27FC236}">
                <a16:creationId xmlns:a16="http://schemas.microsoft.com/office/drawing/2014/main" id="{B731BED2-2908-DA45-7B8A-88625F4274B2}"/>
              </a:ext>
            </a:extLst>
          </p:cNvPr>
          <p:cNvSpPr txBox="1"/>
          <p:nvPr/>
        </p:nvSpPr>
        <p:spPr>
          <a:xfrm>
            <a:off x="3448424" y="1608139"/>
            <a:ext cx="5593977" cy="2585323"/>
          </a:xfrm>
          <a:prstGeom prst="rect">
            <a:avLst/>
          </a:prstGeom>
          <a:noFill/>
        </p:spPr>
        <p:txBody>
          <a:bodyPr wrap="square">
            <a:spAutoFit/>
          </a:bodyPr>
          <a:lstStyle/>
          <a:p>
            <a:r>
              <a:rPr lang="en-US" dirty="0"/>
              <a:t>Final Shift Register Choice: </a:t>
            </a:r>
            <a:r>
              <a:rPr lang="en-US" b="1" u="sng" dirty="0"/>
              <a:t>74HC595</a:t>
            </a:r>
          </a:p>
          <a:p>
            <a:pPr marL="285750" indent="-285750">
              <a:buFont typeface="Arial" panose="020B0604020202020204" pitchFamily="34" charset="0"/>
              <a:buChar char="•"/>
            </a:pPr>
            <a:r>
              <a:rPr lang="en-US" dirty="0"/>
              <a:t>Availability</a:t>
            </a:r>
          </a:p>
          <a:p>
            <a:pPr marL="285750" indent="-285750">
              <a:buFont typeface="Arial" panose="020B0604020202020204" pitchFamily="34" charset="0"/>
              <a:buChar char="•"/>
            </a:pPr>
            <a:r>
              <a:rPr lang="en-US" dirty="0"/>
              <a:t>3.3V operating voltage </a:t>
            </a:r>
          </a:p>
          <a:p>
            <a:pPr marL="285750" indent="-285750">
              <a:buFont typeface="Arial" panose="020B0604020202020204" pitchFamily="34" charset="0"/>
              <a:buChar char="•"/>
            </a:pPr>
            <a:r>
              <a:rPr lang="en-US" dirty="0"/>
              <a:t>Low power consumption</a:t>
            </a:r>
          </a:p>
          <a:p>
            <a:r>
              <a:rPr lang="en-US" dirty="0"/>
              <a:t>Final Shift Register Choice: </a:t>
            </a:r>
            <a:r>
              <a:rPr lang="en-US" b="1" u="sng" dirty="0"/>
              <a:t>Common Cathode 7-Segments</a:t>
            </a:r>
          </a:p>
          <a:p>
            <a:pPr marL="285750" indent="-285750">
              <a:buFont typeface="Arial" panose="020B0604020202020204" pitchFamily="34" charset="0"/>
              <a:buChar char="•"/>
            </a:pPr>
            <a:r>
              <a:rPr lang="en-US" dirty="0"/>
              <a:t>Availability</a:t>
            </a:r>
          </a:p>
          <a:p>
            <a:pPr marL="285750" indent="-285750">
              <a:buFont typeface="Arial" panose="020B0604020202020204" pitchFamily="34" charset="0"/>
              <a:buChar char="•"/>
            </a:pPr>
            <a:r>
              <a:rPr lang="en-US" dirty="0"/>
              <a:t>Compatibility with Air Hockey 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AutoShape 2" descr="16-DIP SOT38-1">
            <a:extLst>
              <a:ext uri="{FF2B5EF4-FFF2-40B4-BE49-F238E27FC236}">
                <a16:creationId xmlns:a16="http://schemas.microsoft.com/office/drawing/2014/main" id="{C1E09C71-D527-1754-BB93-C533DE1423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16-DIP SOT38-1">
            <a:extLst>
              <a:ext uri="{FF2B5EF4-FFF2-40B4-BE49-F238E27FC236}">
                <a16:creationId xmlns:a16="http://schemas.microsoft.com/office/drawing/2014/main" id="{C5A5B630-A1EA-341B-AE8F-428DEFF14A36}"/>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A close up of a device&#10;&#10;Description automatically generated">
            <a:extLst>
              <a:ext uri="{FF2B5EF4-FFF2-40B4-BE49-F238E27FC236}">
                <a16:creationId xmlns:a16="http://schemas.microsoft.com/office/drawing/2014/main" id="{D2108E7E-2386-A6D8-CFE2-B3057CE2C9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69" t="27884" r="13550"/>
          <a:stretch/>
        </p:blipFill>
        <p:spPr bwMode="auto">
          <a:xfrm>
            <a:off x="3070278" y="3992335"/>
            <a:ext cx="5551377" cy="1975723"/>
          </a:xfrm>
          <a:prstGeom prst="rect">
            <a:avLst/>
          </a:prstGeom>
          <a:solidFill>
            <a:schemeClr val="tx1"/>
          </a:solid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219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3084</Words>
  <Application>Microsoft Office PowerPoint</Application>
  <PresentationFormat>On-screen Show (4:3)</PresentationFormat>
  <Paragraphs>486</Paragraphs>
  <Slides>54</Slides>
  <Notes>54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Impact</vt:lpstr>
      <vt:lpstr>Lucida Grande</vt:lpstr>
      <vt:lpstr>Office Theme</vt:lpstr>
      <vt:lpstr>ECE477 Midterm Design Review: Team #16 </vt:lpstr>
      <vt:lpstr>Outline</vt:lpstr>
      <vt:lpstr>Project Overview</vt:lpstr>
      <vt:lpstr>PSDRs</vt:lpstr>
      <vt:lpstr>Major Components – micro</vt:lpstr>
      <vt:lpstr>Major Components – Camera</vt:lpstr>
      <vt:lpstr>Major Components - Motors</vt:lpstr>
      <vt:lpstr>Major Components – IR Sensors</vt:lpstr>
      <vt:lpstr>Major Components – Scoreboard</vt:lpstr>
      <vt:lpstr>Major Components – other</vt:lpstr>
      <vt:lpstr>Major Components – other</vt:lpstr>
      <vt:lpstr>Block Diagram</vt:lpstr>
      <vt:lpstr>Packaging Design</vt:lpstr>
      <vt:lpstr>Packaging Design</vt:lpstr>
      <vt:lpstr>Packaging Design</vt:lpstr>
      <vt:lpstr>Packaging Design</vt:lpstr>
      <vt:lpstr>Packaging Design</vt:lpstr>
      <vt:lpstr>Packaging Design</vt:lpstr>
      <vt:lpstr>Packaging Design</vt:lpstr>
      <vt:lpstr>Packaging Design</vt:lpstr>
      <vt:lpstr>Packaging Design</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Prototyping Progress</vt:lpstr>
      <vt:lpstr>Prototyping Progress</vt:lpstr>
      <vt:lpstr>Prototyping Progress</vt:lpstr>
      <vt:lpstr>Prototyping Progress</vt:lpstr>
      <vt:lpstr>Prototyping progress</vt:lpstr>
      <vt:lpstr>Prototyping Progress</vt:lpstr>
      <vt:lpstr>Mechanical prototyping</vt:lpstr>
      <vt:lpstr>Software Development Status</vt:lpstr>
      <vt:lpstr>Software Development Status</vt:lpstr>
      <vt:lpstr>Software Development Status</vt:lpstr>
      <vt:lpstr>Software Development Status</vt:lpstr>
      <vt:lpstr>Project Timeline</vt:lpstr>
      <vt:lpstr>3D Printing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ECE477 Midterm Design Review: Team #16</dc:title>
  <dc:creator/>
  <cp:lastModifiedBy/>
  <cp:revision>16</cp:revision>
  <dcterms:created xsi:type="dcterms:W3CDTF">2023-09-15T18:35:58Z</dcterms:created>
  <dcterms:modified xsi:type="dcterms:W3CDTF">2023-10-12T07:56:24Z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2023-09-15T18:36:18Z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7d64da00-be8d-40a1-b376-2992353d3cf1</vt:lpwstr>
  </property>
  <property fmtid="{D5CDD505-2E9C-101B-9397-08002B2CF9AE}" pid="8" name="MSIP_Label_4044bd30-2ed7-4c9d-9d12-46200872a97b_ContentBits">
    <vt:lpwstr>0</vt:lpwstr>
  </property>
</Properties>
</file>